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73" r:id="rId3"/>
    <p:sldId id="274" r:id="rId4"/>
    <p:sldId id="275" r:id="rId5"/>
    <p:sldId id="276" r:id="rId6"/>
    <p:sldId id="268" r:id="rId7"/>
    <p:sldId id="277" r:id="rId8"/>
    <p:sldId id="266" r:id="rId9"/>
    <p:sldId id="257" r:id="rId10"/>
    <p:sldId id="269" r:id="rId11"/>
    <p:sldId id="279" r:id="rId12"/>
    <p:sldId id="270" r:id="rId13"/>
    <p:sldId id="271" r:id="rId14"/>
    <p:sldId id="272" r:id="rId15"/>
    <p:sldId id="267" r:id="rId16"/>
    <p:sldId id="278" r:id="rId17"/>
    <p:sldId id="280" r:id="rId18"/>
    <p:sldId id="282" r:id="rId19"/>
    <p:sldId id="283" r:id="rId20"/>
    <p:sldId id="258" r:id="rId21"/>
    <p:sldId id="260" r:id="rId22"/>
    <p:sldId id="261" r:id="rId23"/>
    <p:sldId id="259" r:id="rId24"/>
    <p:sldId id="262" r:id="rId25"/>
    <p:sldId id="263" r:id="rId26"/>
    <p:sldId id="284" r:id="rId27"/>
    <p:sldId id="285" r:id="rId28"/>
    <p:sldId id="286" r:id="rId29"/>
    <p:sldId id="287" r:id="rId30"/>
    <p:sldId id="288" r:id="rId31"/>
    <p:sldId id="289" r:id="rId32"/>
    <p:sldId id="290" r:id="rId33"/>
    <p:sldId id="291" r:id="rId34"/>
    <p:sldId id="293" r:id="rId35"/>
    <p:sldId id="298" r:id="rId36"/>
    <p:sldId id="294" r:id="rId37"/>
    <p:sldId id="296" r:id="rId38"/>
    <p:sldId id="297" r:id="rId39"/>
    <p:sldId id="292" r:id="rId40"/>
    <p:sldId id="281"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662"/>
    <p:restoredTop sz="88146"/>
  </p:normalViewPr>
  <p:slideViewPr>
    <p:cSldViewPr snapToGrid="0" snapToObjects="1">
      <p:cViewPr varScale="1">
        <p:scale>
          <a:sx n="100" d="100"/>
          <a:sy n="100" d="100"/>
        </p:scale>
        <p:origin x="1288"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slide" Target="slides/slide40.xml"/></Relationships>
</file>

<file path=ppt/media/hdphoto1.wdp>
</file>

<file path=ppt/media/hdphoto2.wdp>
</file>

<file path=ppt/media/image1.png>
</file>

<file path=ppt/media/image10.tiff>
</file>

<file path=ppt/media/image11.tiff>
</file>

<file path=ppt/media/image12.tiff>
</file>

<file path=ppt/media/image13.png>
</file>

<file path=ppt/media/image14.tiff>
</file>

<file path=ppt/media/image15.png>
</file>

<file path=ppt/media/image16.tiff>
</file>

<file path=ppt/media/image17.tiff>
</file>

<file path=ppt/media/image18.tiff>
</file>

<file path=ppt/media/image19.png>
</file>

<file path=ppt/media/image2.png>
</file>

<file path=ppt/media/image20.tiff>
</file>

<file path=ppt/media/image21.tiff>
</file>

<file path=ppt/media/image22.tiff>
</file>

<file path=ppt/media/image23.tiff>
</file>

<file path=ppt/media/image24.tiff>
</file>

<file path=ppt/media/image25.tiff>
</file>

<file path=ppt/media/image26.tiff>
</file>

<file path=ppt/media/image27.tiff>
</file>

<file path=ppt/media/image28.tiff>
</file>

<file path=ppt/media/image29.tiff>
</file>

<file path=ppt/media/image3.png>
</file>

<file path=ppt/media/image30.tiff>
</file>

<file path=ppt/media/image31.tiff>
</file>

<file path=ppt/media/image32.png>
</file>

<file path=ppt/media/image33.tiff>
</file>

<file path=ppt/media/image34.png>
</file>

<file path=ppt/media/image35.png>
</file>

<file path=ppt/media/image36.tiff>
</file>

<file path=ppt/media/image37.tiff>
</file>

<file path=ppt/media/image38.tiff>
</file>

<file path=ppt/media/image39.tiff>
</file>

<file path=ppt/media/image4.gif>
</file>

<file path=ppt/media/image40.tiff>
</file>

<file path=ppt/media/image5.png>
</file>

<file path=ppt/media/image50.png>
</file>

<file path=ppt/media/image6.png>
</file>

<file path=ppt/media/image7.png>
</file>

<file path=ppt/media/image7.tiff>
</file>

<file path=ppt/media/image8.tif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DB947B21-1D70-2F4F-9496-F49C0775A9E4}" type="datetimeFigureOut">
              <a:rPr lang="en-US" smtClean="0"/>
              <a:t>5/20/18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ADDF0A5-3BC2-0346-9FA3-D38B3536FDCA}" type="slidenum">
              <a:rPr lang="en-US" smtClean="0"/>
              <a:t>‹#›</a:t>
            </a:fld>
            <a:endParaRPr lang="en-US"/>
          </a:p>
        </p:txBody>
      </p:sp>
    </p:spTree>
    <p:extLst>
      <p:ext uri="{BB962C8B-B14F-4D97-AF65-F5344CB8AC3E}">
        <p14:creationId xmlns:p14="http://schemas.microsoft.com/office/powerpoint/2010/main" val="94230976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B947B21-1D70-2F4F-9496-F49C0775A9E4}" type="datetimeFigureOut">
              <a:rPr lang="en-US" smtClean="0"/>
              <a:t>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DDF0A5-3BC2-0346-9FA3-D38B3536FDCA}" type="slidenum">
              <a:rPr lang="en-US" smtClean="0"/>
              <a:t>‹#›</a:t>
            </a:fld>
            <a:endParaRPr lang="en-US"/>
          </a:p>
        </p:txBody>
      </p:sp>
    </p:spTree>
    <p:extLst>
      <p:ext uri="{BB962C8B-B14F-4D97-AF65-F5344CB8AC3E}">
        <p14:creationId xmlns:p14="http://schemas.microsoft.com/office/powerpoint/2010/main" val="20373539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B947B21-1D70-2F4F-9496-F49C0775A9E4}" type="datetimeFigureOut">
              <a:rPr lang="en-US" smtClean="0"/>
              <a:t>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DDF0A5-3BC2-0346-9FA3-D38B3536FDCA}" type="slidenum">
              <a:rPr lang="en-US" smtClean="0"/>
              <a:t>‹#›</a:t>
            </a:fld>
            <a:endParaRPr lang="en-US"/>
          </a:p>
        </p:txBody>
      </p:sp>
    </p:spTree>
    <p:extLst>
      <p:ext uri="{BB962C8B-B14F-4D97-AF65-F5344CB8AC3E}">
        <p14:creationId xmlns:p14="http://schemas.microsoft.com/office/powerpoint/2010/main" val="386357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B947B21-1D70-2F4F-9496-F49C0775A9E4}" type="datetimeFigureOut">
              <a:rPr lang="en-US" smtClean="0"/>
              <a:t>5/20/18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ADDF0A5-3BC2-0346-9FA3-D38B3536FDCA}" type="slidenum">
              <a:rPr lang="en-US" smtClean="0"/>
              <a:t>‹#›</a:t>
            </a:fld>
            <a:endParaRPr lang="en-US"/>
          </a:p>
        </p:txBody>
      </p:sp>
    </p:spTree>
    <p:extLst>
      <p:ext uri="{BB962C8B-B14F-4D97-AF65-F5344CB8AC3E}">
        <p14:creationId xmlns:p14="http://schemas.microsoft.com/office/powerpoint/2010/main" val="34210776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DB947B21-1D70-2F4F-9496-F49C0775A9E4}" type="datetimeFigureOut">
              <a:rPr lang="en-US" smtClean="0"/>
              <a:t>5/20/18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ADDF0A5-3BC2-0346-9FA3-D38B3536FDCA}" type="slidenum">
              <a:rPr lang="en-US" smtClean="0"/>
              <a:t>‹#›</a:t>
            </a:fld>
            <a:endParaRPr lang="en-US"/>
          </a:p>
        </p:txBody>
      </p:sp>
    </p:spTree>
    <p:extLst>
      <p:ext uri="{BB962C8B-B14F-4D97-AF65-F5344CB8AC3E}">
        <p14:creationId xmlns:p14="http://schemas.microsoft.com/office/powerpoint/2010/main" val="44593161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DB947B21-1D70-2F4F-9496-F49C0775A9E4}" type="datetimeFigureOut">
              <a:rPr lang="en-US" smtClean="0"/>
              <a:t>5/20/18</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EADDF0A5-3BC2-0346-9FA3-D38B3536FDCA}" type="slidenum">
              <a:rPr lang="en-US" smtClean="0"/>
              <a:t>‹#›</a:t>
            </a:fld>
            <a:endParaRPr lang="en-US"/>
          </a:p>
        </p:txBody>
      </p:sp>
    </p:spTree>
    <p:extLst>
      <p:ext uri="{BB962C8B-B14F-4D97-AF65-F5344CB8AC3E}">
        <p14:creationId xmlns:p14="http://schemas.microsoft.com/office/powerpoint/2010/main" val="21034990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DB947B21-1D70-2F4F-9496-F49C0775A9E4}" type="datetimeFigureOut">
              <a:rPr lang="en-US" smtClean="0"/>
              <a:t>5/20/18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ADDF0A5-3BC2-0346-9FA3-D38B3536FDCA}"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1130787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B947B21-1D70-2F4F-9496-F49C0775A9E4}" type="datetimeFigureOut">
              <a:rPr lang="en-US" smtClean="0"/>
              <a:t>5/20/18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ADDF0A5-3BC2-0346-9FA3-D38B3536FDCA}" type="slidenum">
              <a:rPr lang="en-US" smtClean="0"/>
              <a:t>‹#›</a:t>
            </a:fld>
            <a:endParaRPr lang="en-US"/>
          </a:p>
        </p:txBody>
      </p:sp>
    </p:spTree>
    <p:extLst>
      <p:ext uri="{BB962C8B-B14F-4D97-AF65-F5344CB8AC3E}">
        <p14:creationId xmlns:p14="http://schemas.microsoft.com/office/powerpoint/2010/main" val="15216311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B947B21-1D70-2F4F-9496-F49C0775A9E4}" type="datetimeFigureOut">
              <a:rPr lang="en-US" smtClean="0"/>
              <a:t>5/20/18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ADDF0A5-3BC2-0346-9FA3-D38B3536FDCA}" type="slidenum">
              <a:rPr lang="en-US" smtClean="0"/>
              <a:t>‹#›</a:t>
            </a:fld>
            <a:endParaRPr lang="en-US"/>
          </a:p>
        </p:txBody>
      </p:sp>
    </p:spTree>
    <p:extLst>
      <p:ext uri="{BB962C8B-B14F-4D97-AF65-F5344CB8AC3E}">
        <p14:creationId xmlns:p14="http://schemas.microsoft.com/office/powerpoint/2010/main" val="1946807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B947B21-1D70-2F4F-9496-F49C0775A9E4}" type="datetimeFigureOut">
              <a:rPr lang="en-US" smtClean="0"/>
              <a:t>5/20/18</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EADDF0A5-3BC2-0346-9FA3-D38B3536FDCA}" type="slidenum">
              <a:rPr lang="en-US" smtClean="0"/>
              <a:t>‹#›</a:t>
            </a:fld>
            <a:endParaRPr lang="en-US"/>
          </a:p>
        </p:txBody>
      </p:sp>
    </p:spTree>
    <p:extLst>
      <p:ext uri="{BB962C8B-B14F-4D97-AF65-F5344CB8AC3E}">
        <p14:creationId xmlns:p14="http://schemas.microsoft.com/office/powerpoint/2010/main" val="2542519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DB947B21-1D70-2F4F-9496-F49C0775A9E4}" type="datetimeFigureOut">
              <a:rPr lang="en-US" smtClean="0"/>
              <a:t>5/20/18</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EADDF0A5-3BC2-0346-9FA3-D38B3536FDCA}" type="slidenum">
              <a:rPr lang="en-US" smtClean="0"/>
              <a:t>‹#›</a:t>
            </a:fld>
            <a:endParaRPr lang="en-US"/>
          </a:p>
        </p:txBody>
      </p:sp>
    </p:spTree>
    <p:extLst>
      <p:ext uri="{BB962C8B-B14F-4D97-AF65-F5344CB8AC3E}">
        <p14:creationId xmlns:p14="http://schemas.microsoft.com/office/powerpoint/2010/main" val="21383414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DB947B21-1D70-2F4F-9496-F49C0775A9E4}" type="datetimeFigureOut">
              <a:rPr lang="en-US" smtClean="0"/>
              <a:t>5/20/18</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EADDF0A5-3BC2-0346-9FA3-D38B3536FDCA}" type="slidenum">
              <a:rPr lang="en-US" smtClean="0"/>
              <a:t>‹#›</a:t>
            </a:fld>
            <a:endParaRPr lang="en-US"/>
          </a:p>
        </p:txBody>
      </p:sp>
    </p:spTree>
    <p:extLst>
      <p:ext uri="{BB962C8B-B14F-4D97-AF65-F5344CB8AC3E}">
        <p14:creationId xmlns:p14="http://schemas.microsoft.com/office/powerpoint/2010/main" val="169541846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en.wikipedia.org/wiki/Leverage_(statistics)" TargetMode="External"/><Relationship Id="rId2" Type="http://schemas.openxmlformats.org/officeDocument/2006/relationships/hyperlink" Target="https://en.wikipedia.org/wiki/Outlier"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image" Target="../media/image50.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image" Target="../media/image21.tiff"/><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image" Target="../media/image25.tif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8.tiff"/><Relationship Id="rId2" Type="http://schemas.openxmlformats.org/officeDocument/2006/relationships/image" Target="../media/image27.tif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8" Type="http://schemas.openxmlformats.org/officeDocument/2006/relationships/image" Target="../media/image33.tiff"/><Relationship Id="rId3" Type="http://schemas.openxmlformats.org/officeDocument/2006/relationships/image" Target="../media/image30.tiff"/><Relationship Id="rId7" Type="http://schemas.microsoft.com/office/2007/relationships/hdphoto" Target="../media/hdphoto2.wdp"/><Relationship Id="rId2" Type="http://schemas.openxmlformats.org/officeDocument/2006/relationships/image" Target="../media/image29.tiff"/><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32.png"/><Relationship Id="rId4" Type="http://schemas.openxmlformats.org/officeDocument/2006/relationships/image" Target="../media/image31.tiff"/></Relationships>
</file>

<file path=ppt/slides/_rels/slide3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6.tiff"/><Relationship Id="rId2" Type="http://schemas.openxmlformats.org/officeDocument/2006/relationships/image" Target="../media/image35.png"/><Relationship Id="rId1" Type="http://schemas.openxmlformats.org/officeDocument/2006/relationships/slideLayout" Target="../slideLayouts/slideLayout2.xml"/><Relationship Id="rId5" Type="http://schemas.openxmlformats.org/officeDocument/2006/relationships/image" Target="../media/image38.tiff"/><Relationship Id="rId4" Type="http://schemas.openxmlformats.org/officeDocument/2006/relationships/image" Target="../media/image37.tiff"/></Relationships>
</file>

<file path=ppt/slides/_rels/slide38.xml.rels><?xml version="1.0" encoding="UTF-8" standalone="yes"?>
<Relationships xmlns="http://schemas.openxmlformats.org/package/2006/relationships"><Relationship Id="rId3" Type="http://schemas.openxmlformats.org/officeDocument/2006/relationships/image" Target="../media/image40.tiff"/><Relationship Id="rId2" Type="http://schemas.openxmlformats.org/officeDocument/2006/relationships/image" Target="../media/image39.tif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qingkaikong.blogspot.com/2017/01/signal-processing-how-autocorrelation.html" TargetMode="External"/><Relationship Id="rId2" Type="http://schemas.openxmlformats.org/officeDocument/2006/relationships/hyperlink" Target="http://data.library.virginia.edu/diagnostic-plots/" TargetMode="External"/><Relationship Id="rId1" Type="http://schemas.openxmlformats.org/officeDocument/2006/relationships/slideLayout" Target="../slideLayouts/slideLayout2.xml"/><Relationship Id="rId4" Type="http://schemas.openxmlformats.org/officeDocument/2006/relationships/hyperlink" Target="https://en.wikipedia.org/wiki/Deming_regression"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gif"/><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0ACA9-4D6C-2444-8507-51E71893446D}"/>
              </a:ext>
            </a:extLst>
          </p:cNvPr>
          <p:cNvSpPr>
            <a:spLocks noGrp="1"/>
          </p:cNvSpPr>
          <p:nvPr>
            <p:ph type="ctrTitle"/>
          </p:nvPr>
        </p:nvSpPr>
        <p:spPr/>
        <p:txBody>
          <a:bodyPr/>
          <a:lstStyle/>
          <a:p>
            <a:r>
              <a:rPr lang="en-US" dirty="0"/>
              <a:t>Linear Regression &amp; Correlation</a:t>
            </a:r>
          </a:p>
        </p:txBody>
      </p:sp>
      <p:sp>
        <p:nvSpPr>
          <p:cNvPr id="3" name="Subtitle 2">
            <a:extLst>
              <a:ext uri="{FF2B5EF4-FFF2-40B4-BE49-F238E27FC236}">
                <a16:creationId xmlns:a16="http://schemas.microsoft.com/office/drawing/2014/main" id="{CD0870AB-5E95-4740-ABE0-1479A92F9780}"/>
              </a:ext>
            </a:extLst>
          </p:cNvPr>
          <p:cNvSpPr>
            <a:spLocks noGrp="1"/>
          </p:cNvSpPr>
          <p:nvPr>
            <p:ph type="subTitle" idx="1"/>
          </p:nvPr>
        </p:nvSpPr>
        <p:spPr/>
        <p:txBody>
          <a:bodyPr/>
          <a:lstStyle/>
          <a:p>
            <a:r>
              <a:rPr lang="en-US" dirty="0"/>
              <a:t>Tom Vanasse</a:t>
            </a:r>
          </a:p>
        </p:txBody>
      </p:sp>
    </p:spTree>
    <p:extLst>
      <p:ext uri="{BB962C8B-B14F-4D97-AF65-F5344CB8AC3E}">
        <p14:creationId xmlns:p14="http://schemas.microsoft.com/office/powerpoint/2010/main" val="26004409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14C90-06D9-3D4A-821A-04FF2064DA0E}"/>
              </a:ext>
            </a:extLst>
          </p:cNvPr>
          <p:cNvSpPr>
            <a:spLocks noGrp="1"/>
          </p:cNvSpPr>
          <p:nvPr>
            <p:ph type="title"/>
          </p:nvPr>
        </p:nvSpPr>
        <p:spPr>
          <a:xfrm>
            <a:off x="2182399" y="1012616"/>
            <a:ext cx="7729728" cy="1188720"/>
          </a:xfrm>
        </p:spPr>
        <p:txBody>
          <a:bodyPr/>
          <a:lstStyle/>
          <a:p>
            <a:r>
              <a:rPr lang="en-US" dirty="0"/>
              <a:t>Independence of Errors</a:t>
            </a:r>
          </a:p>
        </p:txBody>
      </p:sp>
      <p:sp>
        <p:nvSpPr>
          <p:cNvPr id="8" name="Content Placeholder 7">
            <a:extLst>
              <a:ext uri="{FF2B5EF4-FFF2-40B4-BE49-F238E27FC236}">
                <a16:creationId xmlns:a16="http://schemas.microsoft.com/office/drawing/2014/main" id="{83F212D0-A7C6-4E48-A141-2B5DC934E05D}"/>
              </a:ext>
            </a:extLst>
          </p:cNvPr>
          <p:cNvSpPr>
            <a:spLocks noGrp="1"/>
          </p:cNvSpPr>
          <p:nvPr>
            <p:ph sz="half" idx="1"/>
          </p:nvPr>
        </p:nvSpPr>
        <p:spPr>
          <a:xfrm>
            <a:off x="1876925" y="2201336"/>
            <a:ext cx="8357937" cy="3878622"/>
          </a:xfrm>
        </p:spPr>
        <p:txBody>
          <a:bodyPr>
            <a:normAutofit/>
          </a:bodyPr>
          <a:lstStyle/>
          <a:p>
            <a:pPr marL="0" indent="0">
              <a:buNone/>
            </a:pPr>
            <a:endParaRPr lang="en-US" sz="3000" i="1" dirty="0"/>
          </a:p>
          <a:p>
            <a:r>
              <a:rPr lang="en-US" sz="3000" b="1" i="1" dirty="0"/>
              <a:t>Independence</a:t>
            </a:r>
            <a:r>
              <a:rPr lang="en-US" sz="3000" dirty="0"/>
              <a:t> of the errors (no serial correlation)</a:t>
            </a:r>
          </a:p>
          <a:p>
            <a:pPr lvl="1"/>
            <a:r>
              <a:rPr lang="en-US" sz="3000" dirty="0"/>
              <a:t>serial – here refers to time or space!</a:t>
            </a:r>
          </a:p>
          <a:p>
            <a:pPr lvl="1"/>
            <a:endParaRPr lang="en-US" sz="3000" dirty="0"/>
          </a:p>
          <a:p>
            <a:r>
              <a:rPr lang="en-US" sz="3200" dirty="0"/>
              <a:t>i.e., one error isn’t influenced by the previous error</a:t>
            </a:r>
          </a:p>
        </p:txBody>
      </p:sp>
    </p:spTree>
    <p:extLst>
      <p:ext uri="{BB962C8B-B14F-4D97-AF65-F5344CB8AC3E}">
        <p14:creationId xmlns:p14="http://schemas.microsoft.com/office/powerpoint/2010/main" val="16938706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570E3-1F16-C148-B073-8EBCA550FFB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952DF14-251A-AA45-AB3E-A2E8E065E0A3}"/>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9739A270-9A8F-F14F-8E7F-F515C4183B12}"/>
              </a:ext>
            </a:extLst>
          </p:cNvPr>
          <p:cNvSpPr>
            <a:spLocks noGrp="1"/>
          </p:cNvSpPr>
          <p:nvPr>
            <p:ph sz="half" idx="2"/>
          </p:nvPr>
        </p:nvSpPr>
        <p:spPr/>
        <p:txBody>
          <a:bodyPr/>
          <a:lstStyle/>
          <a:p>
            <a:endParaRPr lang="en-US"/>
          </a:p>
        </p:txBody>
      </p:sp>
      <p:pic>
        <p:nvPicPr>
          <p:cNvPr id="5" name="Picture 4">
            <a:extLst>
              <a:ext uri="{FF2B5EF4-FFF2-40B4-BE49-F238E27FC236}">
                <a16:creationId xmlns:a16="http://schemas.microsoft.com/office/drawing/2014/main" id="{13B53E65-25E6-1843-813D-3B08A83105AC}"/>
              </a:ext>
            </a:extLst>
          </p:cNvPr>
          <p:cNvPicPr>
            <a:picLocks noChangeAspect="1"/>
          </p:cNvPicPr>
          <p:nvPr/>
        </p:nvPicPr>
        <p:blipFill>
          <a:blip r:embed="rId2"/>
          <a:stretch>
            <a:fillRect/>
          </a:stretch>
        </p:blipFill>
        <p:spPr>
          <a:xfrm>
            <a:off x="759326" y="677779"/>
            <a:ext cx="10518274" cy="5259137"/>
          </a:xfrm>
          <a:prstGeom prst="rect">
            <a:avLst/>
          </a:prstGeom>
        </p:spPr>
      </p:pic>
      <p:sp>
        <p:nvSpPr>
          <p:cNvPr id="6" name="TextBox 5">
            <a:extLst>
              <a:ext uri="{FF2B5EF4-FFF2-40B4-BE49-F238E27FC236}">
                <a16:creationId xmlns:a16="http://schemas.microsoft.com/office/drawing/2014/main" id="{665D5CED-E112-8E4C-B6B4-5BCB53F299D0}"/>
              </a:ext>
            </a:extLst>
          </p:cNvPr>
          <p:cNvSpPr txBox="1"/>
          <p:nvPr/>
        </p:nvSpPr>
        <p:spPr>
          <a:xfrm>
            <a:off x="5685957" y="6052216"/>
            <a:ext cx="1304716" cy="369332"/>
          </a:xfrm>
          <a:prstGeom prst="rect">
            <a:avLst/>
          </a:prstGeom>
          <a:noFill/>
        </p:spPr>
        <p:txBody>
          <a:bodyPr wrap="none" rtlCol="0">
            <a:spAutoFit/>
          </a:bodyPr>
          <a:lstStyle/>
          <a:p>
            <a:r>
              <a:rPr lang="en-US" dirty="0"/>
              <a:t>Reference 2</a:t>
            </a:r>
          </a:p>
        </p:txBody>
      </p:sp>
    </p:spTree>
    <p:extLst>
      <p:ext uri="{BB962C8B-B14F-4D97-AF65-F5344CB8AC3E}">
        <p14:creationId xmlns:p14="http://schemas.microsoft.com/office/powerpoint/2010/main" val="2675192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14C90-06D9-3D4A-821A-04FF2064DA0E}"/>
              </a:ext>
            </a:extLst>
          </p:cNvPr>
          <p:cNvSpPr>
            <a:spLocks noGrp="1"/>
          </p:cNvSpPr>
          <p:nvPr>
            <p:ph type="title"/>
          </p:nvPr>
        </p:nvSpPr>
        <p:spPr>
          <a:xfrm>
            <a:off x="2546968" y="339659"/>
            <a:ext cx="7098060" cy="1091579"/>
          </a:xfrm>
        </p:spPr>
        <p:txBody>
          <a:bodyPr/>
          <a:lstStyle/>
          <a:p>
            <a:r>
              <a:rPr lang="en-US" dirty="0"/>
              <a:t>Independence of Errors</a:t>
            </a:r>
          </a:p>
        </p:txBody>
      </p:sp>
      <p:pic>
        <p:nvPicPr>
          <p:cNvPr id="6" name="Content Placeholder 5">
            <a:extLst>
              <a:ext uri="{FF2B5EF4-FFF2-40B4-BE49-F238E27FC236}">
                <a16:creationId xmlns:a16="http://schemas.microsoft.com/office/drawing/2014/main" id="{FE52C410-D9B4-4B40-9A50-0BE379BBD56A}"/>
              </a:ext>
            </a:extLst>
          </p:cNvPr>
          <p:cNvPicPr>
            <a:picLocks noGrp="1" noChangeAspect="1"/>
          </p:cNvPicPr>
          <p:nvPr>
            <p:ph sz="half" idx="1"/>
          </p:nvPr>
        </p:nvPicPr>
        <p:blipFill>
          <a:blip r:embed="rId2"/>
          <a:stretch>
            <a:fillRect/>
          </a:stretch>
        </p:blipFill>
        <p:spPr>
          <a:xfrm>
            <a:off x="3092367" y="1665769"/>
            <a:ext cx="6007261" cy="4802681"/>
          </a:xfrm>
        </p:spPr>
      </p:pic>
      <p:sp>
        <p:nvSpPr>
          <p:cNvPr id="3" name="TextBox 2">
            <a:extLst>
              <a:ext uri="{FF2B5EF4-FFF2-40B4-BE49-F238E27FC236}">
                <a16:creationId xmlns:a16="http://schemas.microsoft.com/office/drawing/2014/main" id="{9C360E82-E58B-1A4F-A728-919A3E94380D}"/>
              </a:ext>
            </a:extLst>
          </p:cNvPr>
          <p:cNvSpPr txBox="1"/>
          <p:nvPr/>
        </p:nvSpPr>
        <p:spPr>
          <a:xfrm>
            <a:off x="10672354" y="6492240"/>
            <a:ext cx="1304716" cy="369332"/>
          </a:xfrm>
          <a:prstGeom prst="rect">
            <a:avLst/>
          </a:prstGeom>
          <a:noFill/>
        </p:spPr>
        <p:txBody>
          <a:bodyPr wrap="none" rtlCol="0">
            <a:spAutoFit/>
          </a:bodyPr>
          <a:lstStyle/>
          <a:p>
            <a:r>
              <a:rPr lang="en-US" dirty="0"/>
              <a:t>Reference 3</a:t>
            </a:r>
          </a:p>
        </p:txBody>
      </p:sp>
    </p:spTree>
    <p:extLst>
      <p:ext uri="{BB962C8B-B14F-4D97-AF65-F5344CB8AC3E}">
        <p14:creationId xmlns:p14="http://schemas.microsoft.com/office/powerpoint/2010/main" val="19973721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E6076-1754-9548-9FF9-1D148C0E3D83}"/>
              </a:ext>
            </a:extLst>
          </p:cNvPr>
          <p:cNvSpPr>
            <a:spLocks noGrp="1"/>
          </p:cNvSpPr>
          <p:nvPr>
            <p:ph type="title"/>
          </p:nvPr>
        </p:nvSpPr>
        <p:spPr>
          <a:xfrm>
            <a:off x="2530148" y="258637"/>
            <a:ext cx="7248530" cy="840958"/>
          </a:xfrm>
        </p:spPr>
        <p:txBody>
          <a:bodyPr/>
          <a:lstStyle/>
          <a:p>
            <a:r>
              <a:rPr lang="en-US" dirty="0"/>
              <a:t>Independence OF ERRORs</a:t>
            </a:r>
          </a:p>
        </p:txBody>
      </p:sp>
      <p:pic>
        <p:nvPicPr>
          <p:cNvPr id="5" name="Picture 4">
            <a:extLst>
              <a:ext uri="{FF2B5EF4-FFF2-40B4-BE49-F238E27FC236}">
                <a16:creationId xmlns:a16="http://schemas.microsoft.com/office/drawing/2014/main" id="{3015A1A3-04E3-4340-B11F-016C08472610}"/>
              </a:ext>
            </a:extLst>
          </p:cNvPr>
          <p:cNvPicPr>
            <a:picLocks noChangeAspect="1"/>
          </p:cNvPicPr>
          <p:nvPr/>
        </p:nvPicPr>
        <p:blipFill>
          <a:blip r:embed="rId2"/>
          <a:stretch>
            <a:fillRect/>
          </a:stretch>
        </p:blipFill>
        <p:spPr>
          <a:xfrm>
            <a:off x="1753564" y="1671135"/>
            <a:ext cx="8288186" cy="4347700"/>
          </a:xfrm>
          <a:prstGeom prst="rect">
            <a:avLst/>
          </a:prstGeom>
        </p:spPr>
      </p:pic>
    </p:spTree>
    <p:extLst>
      <p:ext uri="{BB962C8B-B14F-4D97-AF65-F5344CB8AC3E}">
        <p14:creationId xmlns:p14="http://schemas.microsoft.com/office/powerpoint/2010/main" val="16630255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3ED03601-4724-4293-A32A-3A0879C5D4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5E433AC3-E189-483B-9E8C-DFD5D2A186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18509"/>
            <a:ext cx="12192000" cy="19394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D15445-BEC2-C04E-A44B-F7500209DF7C}"/>
              </a:ext>
            </a:extLst>
          </p:cNvPr>
          <p:cNvSpPr>
            <a:spLocks noGrp="1"/>
          </p:cNvSpPr>
          <p:nvPr>
            <p:ph type="title"/>
          </p:nvPr>
        </p:nvSpPr>
        <p:spPr>
          <a:xfrm>
            <a:off x="1730828" y="4918509"/>
            <a:ext cx="8991600" cy="1264762"/>
          </a:xfrm>
          <a:prstGeom prst="ellipse">
            <a:avLst/>
          </a:prstGeom>
        </p:spPr>
        <p:txBody>
          <a:bodyPr vert="horz" lIns="274320" tIns="182880" rIns="274320" bIns="182880" rtlCol="0" anchor="ctr" anchorCtr="1">
            <a:normAutofit/>
          </a:bodyPr>
          <a:lstStyle/>
          <a:p>
            <a:r>
              <a:rPr lang="en-US" sz="3200"/>
              <a:t>Normality</a:t>
            </a:r>
          </a:p>
        </p:txBody>
      </p:sp>
      <p:sp>
        <p:nvSpPr>
          <p:cNvPr id="8" name="Content Placeholder 7">
            <a:extLst>
              <a:ext uri="{FF2B5EF4-FFF2-40B4-BE49-F238E27FC236}">
                <a16:creationId xmlns:a16="http://schemas.microsoft.com/office/drawing/2014/main" id="{614FA75F-D3D6-3841-BA4A-7FCC8AE9F16E}"/>
              </a:ext>
            </a:extLst>
          </p:cNvPr>
          <p:cNvSpPr>
            <a:spLocks noGrp="1"/>
          </p:cNvSpPr>
          <p:nvPr>
            <p:ph idx="1"/>
          </p:nvPr>
        </p:nvSpPr>
        <p:spPr/>
        <p:txBody>
          <a:bodyPr/>
          <a:lstStyle/>
          <a:p>
            <a:endParaRPr lang="en-US"/>
          </a:p>
        </p:txBody>
      </p:sp>
      <p:pic>
        <p:nvPicPr>
          <p:cNvPr id="9" name="Picture 8">
            <a:extLst>
              <a:ext uri="{FF2B5EF4-FFF2-40B4-BE49-F238E27FC236}">
                <a16:creationId xmlns:a16="http://schemas.microsoft.com/office/drawing/2014/main" id="{DFE403D1-253F-B14D-8FB9-225269C988DC}"/>
              </a:ext>
            </a:extLst>
          </p:cNvPr>
          <p:cNvPicPr>
            <a:picLocks noChangeAspect="1"/>
          </p:cNvPicPr>
          <p:nvPr/>
        </p:nvPicPr>
        <p:blipFill>
          <a:blip r:embed="rId2"/>
          <a:stretch>
            <a:fillRect/>
          </a:stretch>
        </p:blipFill>
        <p:spPr>
          <a:xfrm>
            <a:off x="2163622" y="195862"/>
            <a:ext cx="8558806" cy="4279403"/>
          </a:xfrm>
          <a:prstGeom prst="rect">
            <a:avLst/>
          </a:prstGeom>
        </p:spPr>
      </p:pic>
      <p:sp>
        <p:nvSpPr>
          <p:cNvPr id="11" name="TextBox 10">
            <a:extLst>
              <a:ext uri="{FF2B5EF4-FFF2-40B4-BE49-F238E27FC236}">
                <a16:creationId xmlns:a16="http://schemas.microsoft.com/office/drawing/2014/main" id="{4BA6859B-8532-2144-9523-E96139F3621B}"/>
              </a:ext>
            </a:extLst>
          </p:cNvPr>
          <p:cNvSpPr txBox="1"/>
          <p:nvPr/>
        </p:nvSpPr>
        <p:spPr>
          <a:xfrm>
            <a:off x="10722428" y="6441849"/>
            <a:ext cx="1304716" cy="369332"/>
          </a:xfrm>
          <a:prstGeom prst="rect">
            <a:avLst/>
          </a:prstGeom>
          <a:noFill/>
        </p:spPr>
        <p:txBody>
          <a:bodyPr wrap="none" rtlCol="0">
            <a:spAutoFit/>
          </a:bodyPr>
          <a:lstStyle/>
          <a:p>
            <a:r>
              <a:rPr lang="en-US" dirty="0"/>
              <a:t>Reference 2</a:t>
            </a:r>
          </a:p>
        </p:txBody>
      </p:sp>
    </p:spTree>
    <p:extLst>
      <p:ext uri="{BB962C8B-B14F-4D97-AF65-F5344CB8AC3E}">
        <p14:creationId xmlns:p14="http://schemas.microsoft.com/office/powerpoint/2010/main" val="32067590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991B8-2AF9-824B-B91B-CE182EF097CC}"/>
              </a:ext>
            </a:extLst>
          </p:cNvPr>
          <p:cNvSpPr>
            <a:spLocks noGrp="1"/>
          </p:cNvSpPr>
          <p:nvPr>
            <p:ph type="title"/>
          </p:nvPr>
        </p:nvSpPr>
        <p:spPr/>
        <p:txBody>
          <a:bodyPr/>
          <a:lstStyle/>
          <a:p>
            <a:r>
              <a:rPr lang="en-US" dirty="0"/>
              <a:t>Homoscedasticity</a:t>
            </a:r>
          </a:p>
        </p:txBody>
      </p:sp>
      <p:sp>
        <p:nvSpPr>
          <p:cNvPr id="3" name="Content Placeholder 2">
            <a:extLst>
              <a:ext uri="{FF2B5EF4-FFF2-40B4-BE49-F238E27FC236}">
                <a16:creationId xmlns:a16="http://schemas.microsoft.com/office/drawing/2014/main" id="{896AF6AB-503D-B043-8986-A72BB3E6B344}"/>
              </a:ext>
            </a:extLst>
          </p:cNvPr>
          <p:cNvSpPr>
            <a:spLocks noGrp="1"/>
          </p:cNvSpPr>
          <p:nvPr>
            <p:ph idx="1"/>
          </p:nvPr>
        </p:nvSpPr>
        <p:spPr>
          <a:xfrm>
            <a:off x="1238491" y="2638044"/>
            <a:ext cx="9606987" cy="3101983"/>
          </a:xfrm>
        </p:spPr>
        <p:txBody>
          <a:bodyPr>
            <a:noAutofit/>
          </a:bodyPr>
          <a:lstStyle/>
          <a:p>
            <a:r>
              <a:rPr lang="en-US" sz="3000" dirty="0"/>
              <a:t>That's a basic visual diagnostic of the spread of standardized (for model-variance) residuals against fitted values, which is suitable for seeing if there's variability related to the mean (not already accounted for by the model). If the assumption of homoscedasticity is true, we should see roughly constant spread. In this case the indication of increase with fitted values is fairly mild.</a:t>
            </a:r>
          </a:p>
        </p:txBody>
      </p:sp>
    </p:spTree>
    <p:extLst>
      <p:ext uri="{BB962C8B-B14F-4D97-AF65-F5344CB8AC3E}">
        <p14:creationId xmlns:p14="http://schemas.microsoft.com/office/powerpoint/2010/main" val="15461123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5BB23A0-A043-8142-9FEA-522363A1CF51}"/>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670F998E-62BD-F44F-B3DD-75F80224AB38}"/>
              </a:ext>
            </a:extLst>
          </p:cNvPr>
          <p:cNvPicPr>
            <a:picLocks noChangeAspect="1"/>
          </p:cNvPicPr>
          <p:nvPr/>
        </p:nvPicPr>
        <p:blipFill>
          <a:blip r:embed="rId2"/>
          <a:stretch>
            <a:fillRect/>
          </a:stretch>
        </p:blipFill>
        <p:spPr>
          <a:xfrm>
            <a:off x="1198692" y="930443"/>
            <a:ext cx="10132516" cy="5066258"/>
          </a:xfrm>
          <a:prstGeom prst="rect">
            <a:avLst/>
          </a:prstGeom>
        </p:spPr>
      </p:pic>
      <p:sp>
        <p:nvSpPr>
          <p:cNvPr id="5" name="TextBox 4">
            <a:extLst>
              <a:ext uri="{FF2B5EF4-FFF2-40B4-BE49-F238E27FC236}">
                <a16:creationId xmlns:a16="http://schemas.microsoft.com/office/drawing/2014/main" id="{CA301984-C046-2E43-9C09-F8A98DFA14F6}"/>
              </a:ext>
            </a:extLst>
          </p:cNvPr>
          <p:cNvSpPr txBox="1"/>
          <p:nvPr/>
        </p:nvSpPr>
        <p:spPr>
          <a:xfrm>
            <a:off x="5682343" y="6191794"/>
            <a:ext cx="1304716" cy="369332"/>
          </a:xfrm>
          <a:prstGeom prst="rect">
            <a:avLst/>
          </a:prstGeom>
          <a:noFill/>
        </p:spPr>
        <p:txBody>
          <a:bodyPr wrap="none" rtlCol="0">
            <a:spAutoFit/>
          </a:bodyPr>
          <a:lstStyle/>
          <a:p>
            <a:r>
              <a:rPr lang="en-US" dirty="0"/>
              <a:t>Reference 2</a:t>
            </a:r>
          </a:p>
        </p:txBody>
      </p:sp>
    </p:spTree>
    <p:extLst>
      <p:ext uri="{BB962C8B-B14F-4D97-AF65-F5344CB8AC3E}">
        <p14:creationId xmlns:p14="http://schemas.microsoft.com/office/powerpoint/2010/main" val="39198771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3DD6B-09BD-1E40-B91C-B980AD06EE75}"/>
              </a:ext>
            </a:extLst>
          </p:cNvPr>
          <p:cNvSpPr>
            <a:spLocks noGrp="1"/>
          </p:cNvSpPr>
          <p:nvPr>
            <p:ph type="title"/>
          </p:nvPr>
        </p:nvSpPr>
        <p:spPr/>
        <p:txBody>
          <a:bodyPr/>
          <a:lstStyle/>
          <a:p>
            <a:r>
              <a:rPr lang="en-US" dirty="0"/>
              <a:t>Cooks Distance</a:t>
            </a:r>
          </a:p>
        </p:txBody>
      </p:sp>
      <p:sp>
        <p:nvSpPr>
          <p:cNvPr id="3" name="Content Placeholder 2">
            <a:extLst>
              <a:ext uri="{FF2B5EF4-FFF2-40B4-BE49-F238E27FC236}">
                <a16:creationId xmlns:a16="http://schemas.microsoft.com/office/drawing/2014/main" id="{1EBCE177-01C0-FC4C-9D7C-44FAB553A4D6}"/>
              </a:ext>
            </a:extLst>
          </p:cNvPr>
          <p:cNvSpPr>
            <a:spLocks noGrp="1"/>
          </p:cNvSpPr>
          <p:nvPr>
            <p:ph idx="1"/>
          </p:nvPr>
        </p:nvSpPr>
        <p:spPr>
          <a:xfrm>
            <a:off x="1384663" y="2638044"/>
            <a:ext cx="9405257" cy="3101983"/>
          </a:xfrm>
        </p:spPr>
        <p:txBody>
          <a:bodyPr>
            <a:noAutofit/>
          </a:bodyPr>
          <a:lstStyle/>
          <a:p>
            <a:r>
              <a:rPr lang="en-US" sz="3000" dirty="0"/>
              <a:t>Data points with large residuals (</a:t>
            </a:r>
            <a:r>
              <a:rPr lang="en-US" sz="3000" dirty="0">
                <a:hlinkClick r:id="rId2" tooltip="Outlier"/>
              </a:rPr>
              <a:t>outliers</a:t>
            </a:r>
            <a:r>
              <a:rPr lang="en-US" sz="3000" dirty="0"/>
              <a:t>) and/or high </a:t>
            </a:r>
            <a:r>
              <a:rPr lang="en-US" sz="3000" dirty="0">
                <a:hlinkClick r:id="rId3" tooltip="Leverage (statistics)"/>
              </a:rPr>
              <a:t>leverage</a:t>
            </a:r>
            <a:r>
              <a:rPr lang="en-US" sz="3000" dirty="0"/>
              <a:t> may distort the outcome and accuracy of a regression. Cook's distance measures the effect of deleting a given observation. Points with a large Cook's distance are considered to merit closer examination in the analysis.</a:t>
            </a:r>
          </a:p>
        </p:txBody>
      </p:sp>
    </p:spTree>
    <p:extLst>
      <p:ext uri="{BB962C8B-B14F-4D97-AF65-F5344CB8AC3E}">
        <p14:creationId xmlns:p14="http://schemas.microsoft.com/office/powerpoint/2010/main" val="42469413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0047D-DCCE-884C-8EC0-0CA6C1535C40}"/>
              </a:ext>
            </a:extLst>
          </p:cNvPr>
          <p:cNvSpPr>
            <a:spLocks noGrp="1"/>
          </p:cNvSpPr>
          <p:nvPr>
            <p:ph type="title"/>
          </p:nvPr>
        </p:nvSpPr>
        <p:spPr/>
        <p:txBody>
          <a:bodyPr/>
          <a:lstStyle/>
          <a:p>
            <a:r>
              <a:rPr lang="en-US" dirty="0"/>
              <a:t>Cooks Distance</a:t>
            </a:r>
          </a:p>
        </p:txBody>
      </p:sp>
      <p:pic>
        <p:nvPicPr>
          <p:cNvPr id="5" name="Content Placeholder 4">
            <a:extLst>
              <a:ext uri="{FF2B5EF4-FFF2-40B4-BE49-F238E27FC236}">
                <a16:creationId xmlns:a16="http://schemas.microsoft.com/office/drawing/2014/main" id="{6E5F2582-A44E-2A40-9547-F1EFF6D217B6}"/>
              </a:ext>
            </a:extLst>
          </p:cNvPr>
          <p:cNvPicPr>
            <a:picLocks noGrp="1" noChangeAspect="1"/>
          </p:cNvPicPr>
          <p:nvPr>
            <p:ph idx="1"/>
          </p:nvPr>
        </p:nvPicPr>
        <p:blipFill>
          <a:blip r:embed="rId2"/>
          <a:stretch>
            <a:fillRect/>
          </a:stretch>
        </p:blipFill>
        <p:spPr>
          <a:xfrm>
            <a:off x="2279650" y="2938462"/>
            <a:ext cx="7632700" cy="2501900"/>
          </a:xfrm>
        </p:spPr>
      </p:pic>
    </p:spTree>
    <p:extLst>
      <p:ext uri="{BB962C8B-B14F-4D97-AF65-F5344CB8AC3E}">
        <p14:creationId xmlns:p14="http://schemas.microsoft.com/office/powerpoint/2010/main" val="20767778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7EB0D-FC62-0B4F-9F4D-6EEDD001B7F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A731DF8-66C2-7542-9CAF-31E1132296A0}"/>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7A0498D6-F537-4A46-8CCB-73A1E480B8E5}"/>
              </a:ext>
            </a:extLst>
          </p:cNvPr>
          <p:cNvPicPr>
            <a:picLocks noChangeAspect="1"/>
          </p:cNvPicPr>
          <p:nvPr/>
        </p:nvPicPr>
        <p:blipFill>
          <a:blip r:embed="rId2"/>
          <a:stretch>
            <a:fillRect/>
          </a:stretch>
        </p:blipFill>
        <p:spPr>
          <a:xfrm>
            <a:off x="1016000" y="889000"/>
            <a:ext cx="10160000" cy="5080000"/>
          </a:xfrm>
          <a:prstGeom prst="rect">
            <a:avLst/>
          </a:prstGeom>
        </p:spPr>
      </p:pic>
      <p:sp>
        <p:nvSpPr>
          <p:cNvPr id="5" name="TextBox 4">
            <a:extLst>
              <a:ext uri="{FF2B5EF4-FFF2-40B4-BE49-F238E27FC236}">
                <a16:creationId xmlns:a16="http://schemas.microsoft.com/office/drawing/2014/main" id="{D1D9447E-D62E-5740-BB2B-298DEFAF6BEC}"/>
              </a:ext>
            </a:extLst>
          </p:cNvPr>
          <p:cNvSpPr txBox="1"/>
          <p:nvPr/>
        </p:nvSpPr>
        <p:spPr>
          <a:xfrm>
            <a:off x="496389" y="6335486"/>
            <a:ext cx="755335" cy="369332"/>
          </a:xfrm>
          <a:prstGeom prst="rect">
            <a:avLst/>
          </a:prstGeom>
          <a:noFill/>
        </p:spPr>
        <p:txBody>
          <a:bodyPr wrap="none" rtlCol="0">
            <a:spAutoFit/>
          </a:bodyPr>
          <a:lstStyle/>
          <a:p>
            <a:r>
              <a:rPr lang="en-US" dirty="0"/>
              <a:t>Line x</a:t>
            </a:r>
          </a:p>
        </p:txBody>
      </p:sp>
      <p:sp>
        <p:nvSpPr>
          <p:cNvPr id="6" name="TextBox 5">
            <a:extLst>
              <a:ext uri="{FF2B5EF4-FFF2-40B4-BE49-F238E27FC236}">
                <a16:creationId xmlns:a16="http://schemas.microsoft.com/office/drawing/2014/main" id="{5F137B6C-565D-FE43-BCCA-E5CE1205B085}"/>
              </a:ext>
            </a:extLst>
          </p:cNvPr>
          <p:cNvSpPr txBox="1"/>
          <p:nvPr/>
        </p:nvSpPr>
        <p:spPr>
          <a:xfrm>
            <a:off x="5669280" y="6100354"/>
            <a:ext cx="1304716" cy="369332"/>
          </a:xfrm>
          <a:prstGeom prst="rect">
            <a:avLst/>
          </a:prstGeom>
          <a:noFill/>
        </p:spPr>
        <p:txBody>
          <a:bodyPr wrap="none" rtlCol="0">
            <a:spAutoFit/>
          </a:bodyPr>
          <a:lstStyle/>
          <a:p>
            <a:r>
              <a:rPr lang="en-US" dirty="0"/>
              <a:t>Reference 2</a:t>
            </a:r>
          </a:p>
        </p:txBody>
      </p:sp>
    </p:spTree>
    <p:extLst>
      <p:ext uri="{BB962C8B-B14F-4D97-AF65-F5344CB8AC3E}">
        <p14:creationId xmlns:p14="http://schemas.microsoft.com/office/powerpoint/2010/main" val="495573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9073D-01EB-C343-8C46-8C12C2394850}"/>
              </a:ext>
            </a:extLst>
          </p:cNvPr>
          <p:cNvSpPr>
            <a:spLocks noGrp="1"/>
          </p:cNvSpPr>
          <p:nvPr>
            <p:ph type="title"/>
          </p:nvPr>
        </p:nvSpPr>
        <p:spPr/>
        <p:txBody>
          <a:bodyPr/>
          <a:lstStyle/>
          <a:p>
            <a:r>
              <a:rPr lang="en-US" dirty="0"/>
              <a:t>History</a:t>
            </a:r>
          </a:p>
        </p:txBody>
      </p:sp>
      <p:sp>
        <p:nvSpPr>
          <p:cNvPr id="3" name="Content Placeholder 2">
            <a:extLst>
              <a:ext uri="{FF2B5EF4-FFF2-40B4-BE49-F238E27FC236}">
                <a16:creationId xmlns:a16="http://schemas.microsoft.com/office/drawing/2014/main" id="{F96BB1A5-36B6-E745-A1E2-2B86F58D4B97}"/>
              </a:ext>
            </a:extLst>
          </p:cNvPr>
          <p:cNvSpPr>
            <a:spLocks noGrp="1"/>
          </p:cNvSpPr>
          <p:nvPr>
            <p:ph idx="1"/>
          </p:nvPr>
        </p:nvSpPr>
        <p:spPr>
          <a:xfrm>
            <a:off x="1128157" y="2638044"/>
            <a:ext cx="9642762" cy="3101983"/>
          </a:xfrm>
        </p:spPr>
        <p:txBody>
          <a:bodyPr>
            <a:noAutofit/>
          </a:bodyPr>
          <a:lstStyle/>
          <a:p>
            <a:r>
              <a:rPr lang="en-US" sz="3000" dirty="0"/>
              <a:t>An examination of publications of Sir Francis Galton (1822-1911) and Karl Pearson (1857-1936) revealed that Galton's work on inherited characteristics of sweet peas led to the initial conceptualization of linear regression.</a:t>
            </a:r>
            <a:r>
              <a:rPr lang="en-US" sz="3000" baseline="30000" dirty="0"/>
              <a:t>1</a:t>
            </a:r>
            <a:endParaRPr lang="en-US" sz="3000" dirty="0"/>
          </a:p>
          <a:p>
            <a:r>
              <a:rPr lang="en-US" sz="3000" dirty="0"/>
              <a:t>Subsequent efforts by Galton and Pearson brought about the more general techniques of multiple regression and the product-moment correlation coefficient.</a:t>
            </a:r>
          </a:p>
        </p:txBody>
      </p:sp>
    </p:spTree>
    <p:extLst>
      <p:ext uri="{BB962C8B-B14F-4D97-AF65-F5344CB8AC3E}">
        <p14:creationId xmlns:p14="http://schemas.microsoft.com/office/powerpoint/2010/main" val="38091777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AC213-8E17-A942-A87D-86D7909CB0D3}"/>
              </a:ext>
            </a:extLst>
          </p:cNvPr>
          <p:cNvSpPr>
            <a:spLocks noGrp="1"/>
          </p:cNvSpPr>
          <p:nvPr>
            <p:ph type="title"/>
          </p:nvPr>
        </p:nvSpPr>
        <p:spPr/>
        <p:txBody>
          <a:bodyPr/>
          <a:lstStyle/>
          <a:p>
            <a:r>
              <a:rPr lang="en-US" dirty="0"/>
              <a:t>Confidence &amp; </a:t>
            </a:r>
            <a:r>
              <a:rPr lang="en-US" dirty="0" err="1"/>
              <a:t>PREdiction</a:t>
            </a:r>
            <a:r>
              <a:rPr lang="en-US" dirty="0"/>
              <a:t> intervals</a:t>
            </a:r>
          </a:p>
        </p:txBody>
      </p:sp>
      <p:sp>
        <p:nvSpPr>
          <p:cNvPr id="3" name="Content Placeholder 2">
            <a:extLst>
              <a:ext uri="{FF2B5EF4-FFF2-40B4-BE49-F238E27FC236}">
                <a16:creationId xmlns:a16="http://schemas.microsoft.com/office/drawing/2014/main" id="{FEA723DD-90B7-3842-BD69-D0FAEF19E3CF}"/>
              </a:ext>
            </a:extLst>
          </p:cNvPr>
          <p:cNvSpPr>
            <a:spLocks noGrp="1"/>
          </p:cNvSpPr>
          <p:nvPr>
            <p:ph idx="1"/>
          </p:nvPr>
        </p:nvSpPr>
        <p:spPr>
          <a:xfrm>
            <a:off x="1426464" y="2638044"/>
            <a:ext cx="9509760" cy="3101983"/>
          </a:xfrm>
        </p:spPr>
        <p:txBody>
          <a:bodyPr>
            <a:normAutofit/>
          </a:bodyPr>
          <a:lstStyle/>
          <a:p>
            <a:r>
              <a:rPr lang="en-US" sz="3000" dirty="0"/>
              <a:t>Both confidence intervals and prediction intervals in regression take account of the fact that the </a:t>
            </a:r>
            <a:r>
              <a:rPr lang="en-US" sz="3000" b="1" dirty="0"/>
              <a:t>intercept and slope are uncertain </a:t>
            </a:r>
            <a:r>
              <a:rPr lang="en-US" sz="3000" dirty="0"/>
              <a:t>- you estimate the values from the data, but the population values may be different (if you took a new sample, you'd get different estimated values).</a:t>
            </a:r>
          </a:p>
        </p:txBody>
      </p:sp>
    </p:spTree>
    <p:extLst>
      <p:ext uri="{BB962C8B-B14F-4D97-AF65-F5344CB8AC3E}">
        <p14:creationId xmlns:p14="http://schemas.microsoft.com/office/powerpoint/2010/main" val="6044328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97B09-6697-ED47-8E07-0D8AC01EF42E}"/>
              </a:ext>
            </a:extLst>
          </p:cNvPr>
          <p:cNvSpPr>
            <a:spLocks noGrp="1"/>
          </p:cNvSpPr>
          <p:nvPr>
            <p:ph type="title"/>
          </p:nvPr>
        </p:nvSpPr>
        <p:spPr>
          <a:xfrm>
            <a:off x="2249424" y="481366"/>
            <a:ext cx="7729728" cy="1188720"/>
          </a:xfrm>
        </p:spPr>
        <p:txBody>
          <a:bodyPr/>
          <a:lstStyle/>
          <a:p>
            <a:r>
              <a:rPr lang="en-US" dirty="0"/>
              <a:t>Mean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12E666A2-3171-B44F-A0A8-0260A82CDC44}"/>
                  </a:ext>
                </a:extLst>
              </p:cNvPr>
              <p:cNvSpPr>
                <a:spLocks noGrp="1"/>
              </p:cNvSpPr>
              <p:nvPr>
                <p:ph idx="1"/>
              </p:nvPr>
            </p:nvSpPr>
            <p:spPr>
              <a:xfrm>
                <a:off x="1304544" y="2037806"/>
                <a:ext cx="9619488" cy="3702222"/>
              </a:xfrm>
            </p:spPr>
            <p:txBody>
              <a:bodyPr>
                <a:noAutofit/>
              </a:bodyPr>
              <a:lstStyle/>
              <a:p>
                <a:r>
                  <a:rPr lang="en-US" sz="3000" dirty="0"/>
                  <a:t>A regression line will pass through (</a:t>
                </a:r>
                <a14:m>
                  <m:oMath xmlns:m="http://schemas.openxmlformats.org/officeDocument/2006/math">
                    <m:acc>
                      <m:accPr>
                        <m:chr m:val="̅"/>
                        <m:ctrlPr>
                          <a:rPr lang="en-US" sz="3000" b="0" i="1" smtClean="0">
                            <a:latin typeface="Cambria Math" panose="02040503050406030204" pitchFamily="18" charset="0"/>
                          </a:rPr>
                        </m:ctrlPr>
                      </m:accPr>
                      <m:e>
                        <m:r>
                          <a:rPr lang="en-US" sz="3000" b="0" i="1" smtClean="0">
                            <a:latin typeface="Cambria Math" panose="02040503050406030204" pitchFamily="18" charset="0"/>
                          </a:rPr>
                          <m:t>𝑥</m:t>
                        </m:r>
                      </m:e>
                    </m:acc>
                    <m:r>
                      <a:rPr lang="en-US" sz="3000" b="0" i="1" smtClean="0">
                        <a:latin typeface="Cambria Math" panose="02040503050406030204" pitchFamily="18" charset="0"/>
                      </a:rPr>
                      <m:t>,</m:t>
                    </m:r>
                    <m:acc>
                      <m:accPr>
                        <m:chr m:val="̅"/>
                        <m:ctrlPr>
                          <a:rPr lang="en-US" sz="3000" b="0" i="1" smtClean="0">
                            <a:latin typeface="Cambria Math" panose="02040503050406030204" pitchFamily="18" charset="0"/>
                          </a:rPr>
                        </m:ctrlPr>
                      </m:accPr>
                      <m:e>
                        <m:r>
                          <a:rPr lang="en-US" sz="3000" b="0" i="1" smtClean="0">
                            <a:latin typeface="Cambria Math" panose="02040503050406030204" pitchFamily="18" charset="0"/>
                          </a:rPr>
                          <m:t>𝑦</m:t>
                        </m:r>
                      </m:e>
                    </m:acc>
                  </m:oMath>
                </a14:m>
                <a:r>
                  <a:rPr lang="en-US" sz="3000" dirty="0"/>
                  <a:t>) and it's best to center the discussion about changes to the fit around that point</a:t>
                </a:r>
              </a:p>
              <a:p>
                <a:r>
                  <a:rPr lang="en-US" sz="3000" dirty="0"/>
                  <a:t>We want to think about the line </a:t>
                </a:r>
                <a14:m>
                  <m:oMath xmlns:m="http://schemas.openxmlformats.org/officeDocument/2006/math">
                    <m:r>
                      <a:rPr lang="en-US" sz="3000" b="0" i="1" smtClean="0">
                        <a:latin typeface="Cambria Math" panose="02040503050406030204" pitchFamily="18" charset="0"/>
                      </a:rPr>
                      <m:t>𝑦</m:t>
                    </m:r>
                    <m:r>
                      <a:rPr lang="en-US" sz="3000" b="0" i="1" smtClean="0">
                        <a:latin typeface="Cambria Math" panose="02040503050406030204" pitchFamily="18" charset="0"/>
                      </a:rPr>
                      <m:t>=</m:t>
                    </m:r>
                    <m:r>
                      <a:rPr lang="en-US" sz="3000" b="0" i="1" smtClean="0">
                        <a:latin typeface="Cambria Math" panose="02040503050406030204" pitchFamily="18" charset="0"/>
                      </a:rPr>
                      <m:t>𝑎</m:t>
                    </m:r>
                    <m:r>
                      <a:rPr lang="en-US" sz="3000" b="0" i="1" smtClean="0">
                        <a:latin typeface="Cambria Math" panose="02040503050406030204" pitchFamily="18" charset="0"/>
                      </a:rPr>
                      <m:t>+</m:t>
                    </m:r>
                    <m:r>
                      <a:rPr lang="en-US" sz="3000" b="0" i="1" smtClean="0">
                        <a:latin typeface="Cambria Math" panose="02040503050406030204" pitchFamily="18" charset="0"/>
                      </a:rPr>
                      <m:t>𝑏</m:t>
                    </m:r>
                    <m:r>
                      <a:rPr lang="en-US" sz="3000" b="0" i="1" smtClean="0">
                        <a:latin typeface="Cambria Math" panose="02040503050406030204" pitchFamily="18" charset="0"/>
                      </a:rPr>
                      <m:t>(</m:t>
                    </m:r>
                    <m:r>
                      <a:rPr lang="en-US" sz="3000" b="0" i="1" smtClean="0">
                        <a:latin typeface="Cambria Math" panose="02040503050406030204" pitchFamily="18" charset="0"/>
                      </a:rPr>
                      <m:t>𝑥</m:t>
                    </m:r>
                    <m:r>
                      <a:rPr lang="en-US" sz="3000" b="0" i="1" smtClean="0">
                        <a:latin typeface="Cambria Math" panose="02040503050406030204" pitchFamily="18" charset="0"/>
                      </a:rPr>
                      <m:t> − </m:t>
                    </m:r>
                    <m:acc>
                      <m:accPr>
                        <m:chr m:val="̅"/>
                        <m:ctrlPr>
                          <a:rPr lang="en-US" sz="3000" i="1">
                            <a:latin typeface="Cambria Math" panose="02040503050406030204" pitchFamily="18" charset="0"/>
                          </a:rPr>
                        </m:ctrlPr>
                      </m:accPr>
                      <m:e>
                        <m:r>
                          <a:rPr lang="en-US" sz="3000" i="1">
                            <a:latin typeface="Cambria Math" panose="02040503050406030204" pitchFamily="18" charset="0"/>
                          </a:rPr>
                          <m:t>𝑥</m:t>
                        </m:r>
                      </m:e>
                    </m:acc>
                  </m:oMath>
                </a14:m>
                <a:r>
                  <a:rPr lang="en-US" sz="3000" dirty="0"/>
                  <a:t>)</a:t>
                </a:r>
              </a:p>
              <a:p>
                <a:pPr lvl="1"/>
                <a:r>
                  <a:rPr lang="en-US" sz="3000" dirty="0"/>
                  <a:t>Here the predicted intercept, </a:t>
                </a:r>
                <a14:m>
                  <m:oMath xmlns:m="http://schemas.openxmlformats.org/officeDocument/2006/math">
                    <m:acc>
                      <m:accPr>
                        <m:chr m:val="̂"/>
                        <m:ctrlPr>
                          <a:rPr lang="en-US" sz="3000" i="1" smtClean="0">
                            <a:latin typeface="Cambria Math" panose="02040503050406030204" pitchFamily="18" charset="0"/>
                          </a:rPr>
                        </m:ctrlPr>
                      </m:accPr>
                      <m:e>
                        <m:r>
                          <a:rPr lang="en-US" sz="3000" b="0" i="1" smtClean="0">
                            <a:latin typeface="Cambria Math" panose="02040503050406030204" pitchFamily="18" charset="0"/>
                          </a:rPr>
                          <m:t>𝑎</m:t>
                        </m:r>
                      </m:e>
                    </m:acc>
                    <m:r>
                      <a:rPr lang="en-US" sz="3000" b="0" i="1" smtClean="0">
                        <a:latin typeface="Cambria Math" panose="02040503050406030204" pitchFamily="18" charset="0"/>
                      </a:rPr>
                      <m:t>=</m:t>
                    </m:r>
                  </m:oMath>
                </a14:m>
                <a:r>
                  <a:rPr lang="en-US" sz="3000" dirty="0"/>
                  <a:t> </a:t>
                </a:r>
                <a14:m>
                  <m:oMath xmlns:m="http://schemas.openxmlformats.org/officeDocument/2006/math">
                    <m:acc>
                      <m:accPr>
                        <m:chr m:val="̅"/>
                        <m:ctrlPr>
                          <a:rPr lang="en-US" sz="3000" i="1">
                            <a:latin typeface="Cambria Math" panose="02040503050406030204" pitchFamily="18" charset="0"/>
                          </a:rPr>
                        </m:ctrlPr>
                      </m:accPr>
                      <m:e>
                        <m:r>
                          <a:rPr lang="en-US" sz="3000" i="1">
                            <a:latin typeface="Cambria Math" panose="02040503050406030204" pitchFamily="18" charset="0"/>
                          </a:rPr>
                          <m:t>𝑦</m:t>
                        </m:r>
                      </m:e>
                    </m:acc>
                  </m:oMath>
                </a14:m>
                <a:endParaRPr lang="en-US" sz="3000" dirty="0"/>
              </a:p>
              <a:p>
                <a:r>
                  <a:rPr lang="en-US" sz="3000" dirty="0"/>
                  <a:t>If the line went through that (</a:t>
                </a:r>
                <a14:m>
                  <m:oMath xmlns:m="http://schemas.openxmlformats.org/officeDocument/2006/math">
                    <m:acc>
                      <m:accPr>
                        <m:chr m:val="̅"/>
                        <m:ctrlPr>
                          <a:rPr lang="en-US" sz="3000" i="1">
                            <a:latin typeface="Cambria Math" panose="02040503050406030204" pitchFamily="18" charset="0"/>
                          </a:rPr>
                        </m:ctrlPr>
                      </m:accPr>
                      <m:e>
                        <m:r>
                          <a:rPr lang="en-US" sz="3000" i="1">
                            <a:latin typeface="Cambria Math" panose="02040503050406030204" pitchFamily="18" charset="0"/>
                          </a:rPr>
                          <m:t>𝑥</m:t>
                        </m:r>
                      </m:e>
                    </m:acc>
                    <m:r>
                      <a:rPr lang="en-US" sz="3000" i="1">
                        <a:latin typeface="Cambria Math" panose="02040503050406030204" pitchFamily="18" charset="0"/>
                      </a:rPr>
                      <m:t>,</m:t>
                    </m:r>
                    <m:acc>
                      <m:accPr>
                        <m:chr m:val="̅"/>
                        <m:ctrlPr>
                          <a:rPr lang="en-US" sz="3000" i="1">
                            <a:latin typeface="Cambria Math" panose="02040503050406030204" pitchFamily="18" charset="0"/>
                          </a:rPr>
                        </m:ctrlPr>
                      </m:accPr>
                      <m:e>
                        <m:r>
                          <a:rPr lang="en-US" sz="3000" i="1">
                            <a:latin typeface="Cambria Math" panose="02040503050406030204" pitchFamily="18" charset="0"/>
                          </a:rPr>
                          <m:t>𝑦</m:t>
                        </m:r>
                      </m:e>
                    </m:acc>
                  </m:oMath>
                </a14:m>
                <a:r>
                  <a:rPr lang="en-US" sz="3000" dirty="0"/>
                  <a:t>) point, but the slope were little higher or lower (i.e. if the height of the line at the mean was fixed but the slope was a little different), what would that look like?</a:t>
                </a:r>
              </a:p>
            </p:txBody>
          </p:sp>
        </mc:Choice>
        <mc:Fallback>
          <p:sp>
            <p:nvSpPr>
              <p:cNvPr id="3" name="Content Placeholder 2">
                <a:extLst>
                  <a:ext uri="{FF2B5EF4-FFF2-40B4-BE49-F238E27FC236}">
                    <a16:creationId xmlns:a16="http://schemas.microsoft.com/office/drawing/2014/main" id="{12E666A2-3171-B44F-A0A8-0260A82CDC44}"/>
                  </a:ext>
                </a:extLst>
              </p:cNvPr>
              <p:cNvSpPr>
                <a:spLocks noGrp="1" noRot="1" noChangeAspect="1" noMove="1" noResize="1" noEditPoints="1" noAdjustHandles="1" noChangeArrowheads="1" noChangeShapeType="1" noTextEdit="1"/>
              </p:cNvSpPr>
              <p:nvPr>
                <p:ph idx="1"/>
              </p:nvPr>
            </p:nvSpPr>
            <p:spPr>
              <a:xfrm>
                <a:off x="1304544" y="2037806"/>
                <a:ext cx="9619488" cy="3702222"/>
              </a:xfrm>
              <a:blipFill>
                <a:blip r:embed="rId2"/>
                <a:stretch>
                  <a:fillRect l="-1319" t="-1365" b="-28669"/>
                </a:stretch>
              </a:blipFill>
            </p:spPr>
            <p:txBody>
              <a:bodyPr/>
              <a:lstStyle/>
              <a:p>
                <a:r>
                  <a:rPr lang="en-US">
                    <a:noFill/>
                  </a:rPr>
                  <a:t> </a:t>
                </a:r>
              </a:p>
            </p:txBody>
          </p:sp>
        </mc:Fallback>
      </mc:AlternateContent>
    </p:spTree>
    <p:extLst>
      <p:ext uri="{BB962C8B-B14F-4D97-AF65-F5344CB8AC3E}">
        <p14:creationId xmlns:p14="http://schemas.microsoft.com/office/powerpoint/2010/main" val="28117388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A3E7F52-25BB-184F-9AA2-12611B1518B8}"/>
              </a:ext>
            </a:extLst>
          </p:cNvPr>
          <p:cNvPicPr>
            <a:picLocks noChangeAspect="1"/>
          </p:cNvPicPr>
          <p:nvPr/>
        </p:nvPicPr>
        <p:blipFill>
          <a:blip r:embed="rId2"/>
          <a:stretch>
            <a:fillRect/>
          </a:stretch>
        </p:blipFill>
        <p:spPr>
          <a:xfrm>
            <a:off x="1925577" y="413794"/>
            <a:ext cx="7866605" cy="5663955"/>
          </a:xfrm>
          <a:prstGeom prst="rect">
            <a:avLst/>
          </a:prstGeom>
        </p:spPr>
      </p:pic>
      <p:sp>
        <p:nvSpPr>
          <p:cNvPr id="2" name="TextBox 1">
            <a:extLst>
              <a:ext uri="{FF2B5EF4-FFF2-40B4-BE49-F238E27FC236}">
                <a16:creationId xmlns:a16="http://schemas.microsoft.com/office/drawing/2014/main" id="{9E9E5F13-6BD4-8640-AD60-F9A450408941}"/>
              </a:ext>
            </a:extLst>
          </p:cNvPr>
          <p:cNvSpPr txBox="1"/>
          <p:nvPr/>
        </p:nvSpPr>
        <p:spPr>
          <a:xfrm>
            <a:off x="4794069" y="6322423"/>
            <a:ext cx="1304716" cy="369332"/>
          </a:xfrm>
          <a:prstGeom prst="rect">
            <a:avLst/>
          </a:prstGeom>
          <a:noFill/>
        </p:spPr>
        <p:txBody>
          <a:bodyPr wrap="none" rtlCol="0">
            <a:spAutoFit/>
          </a:bodyPr>
          <a:lstStyle/>
          <a:p>
            <a:r>
              <a:rPr lang="en-US" dirty="0"/>
              <a:t>Reference 2</a:t>
            </a:r>
          </a:p>
        </p:txBody>
      </p:sp>
    </p:spTree>
    <p:extLst>
      <p:ext uri="{BB962C8B-B14F-4D97-AF65-F5344CB8AC3E}">
        <p14:creationId xmlns:p14="http://schemas.microsoft.com/office/powerpoint/2010/main" val="39695776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1" name="Content Placeholder 10">
                <a:extLst>
                  <a:ext uri="{FF2B5EF4-FFF2-40B4-BE49-F238E27FC236}">
                    <a16:creationId xmlns:a16="http://schemas.microsoft.com/office/drawing/2014/main" id="{351712B0-DD63-9B4D-B871-F8FDA93E08C4}"/>
                  </a:ext>
                </a:extLst>
              </p:cNvPr>
              <p:cNvSpPr>
                <a:spLocks noGrp="1"/>
              </p:cNvSpPr>
              <p:nvPr>
                <p:ph sz="half" idx="1"/>
              </p:nvPr>
            </p:nvSpPr>
            <p:spPr>
              <a:xfrm>
                <a:off x="243068" y="1296365"/>
                <a:ext cx="5370654" cy="4443661"/>
              </a:xfrm>
            </p:spPr>
            <p:txBody>
              <a:bodyPr>
                <a:noAutofit/>
              </a:bodyPr>
              <a:lstStyle/>
              <a:p>
                <a:r>
                  <a:rPr lang="en-US" sz="2400" dirty="0"/>
                  <a:t>If you drew a collection of such lines with the slope varying a little from its estimate, you'd see the distribution of predicted values near the ends 'fan out’ </a:t>
                </a:r>
              </a:p>
              <a:p>
                <a:r>
                  <a:rPr lang="en-US" sz="2400" dirty="0"/>
                  <a:t>We can get a sense of this by bootstrapping a line through the point (</a:t>
                </a:r>
                <a14:m>
                  <m:oMath xmlns:m="http://schemas.openxmlformats.org/officeDocument/2006/math">
                    <m:acc>
                      <m:accPr>
                        <m:chr m:val="̅"/>
                        <m:ctrlPr>
                          <a:rPr lang="en-US" sz="2400" i="1">
                            <a:latin typeface="Cambria Math" panose="02040503050406030204" pitchFamily="18" charset="0"/>
                          </a:rPr>
                        </m:ctrlPr>
                      </m:accPr>
                      <m:e>
                        <m:r>
                          <a:rPr lang="en-US" sz="2400" i="1">
                            <a:latin typeface="Cambria Math" panose="02040503050406030204" pitchFamily="18" charset="0"/>
                          </a:rPr>
                          <m:t>𝑥</m:t>
                        </m:r>
                      </m:e>
                    </m:acc>
                    <m:r>
                      <a:rPr lang="en-US" sz="2400" i="1">
                        <a:latin typeface="Cambria Math" panose="02040503050406030204" pitchFamily="18" charset="0"/>
                      </a:rPr>
                      <m:t>,</m:t>
                    </m:r>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oMath>
                </a14:m>
                <a:r>
                  <a:rPr lang="en-US" sz="2400" dirty="0"/>
                  <a:t>) Here's an example using 2000 resamples with a parametric bootstrap:</a:t>
                </a:r>
              </a:p>
              <a:p>
                <a:r>
                  <a:rPr lang="en-US" sz="2400" dirty="0"/>
                  <a:t>The predicted value at </a:t>
                </a:r>
                <a14:m>
                  <m:oMath xmlns:m="http://schemas.openxmlformats.org/officeDocument/2006/math">
                    <m:acc>
                      <m:accPr>
                        <m:chr m:val="̅"/>
                        <m:ctrlPr>
                          <a:rPr lang="en-US" sz="2400" i="1">
                            <a:latin typeface="Cambria Math" panose="02040503050406030204" pitchFamily="18" charset="0"/>
                          </a:rPr>
                        </m:ctrlPr>
                      </m:accPr>
                      <m:e>
                        <m:r>
                          <a:rPr lang="en-US" sz="2400" i="1">
                            <a:latin typeface="Cambria Math" panose="02040503050406030204" pitchFamily="18" charset="0"/>
                          </a:rPr>
                          <m:t>𝑥</m:t>
                        </m:r>
                      </m:e>
                    </m:acc>
                    <m:r>
                      <a:rPr lang="en-US" sz="2400" i="1">
                        <a:latin typeface="Cambria Math" panose="02040503050406030204" pitchFamily="18" charset="0"/>
                      </a:rPr>
                      <m:t> </m:t>
                    </m:r>
                  </m:oMath>
                </a14:m>
                <a:r>
                  <a:rPr lang="en-US" sz="2400" dirty="0"/>
                  <a:t> will be </a:t>
                </a:r>
                <a14:m>
                  <m:oMath xmlns:m="http://schemas.openxmlformats.org/officeDocument/2006/math">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oMath>
                </a14:m>
                <a:r>
                  <a:rPr lang="en-US" sz="2400" dirty="0"/>
                  <a:t>, whatever the slope is,</a:t>
                </a:r>
              </a:p>
              <a:p>
                <a:endParaRPr lang="en-US" sz="2400" dirty="0"/>
              </a:p>
              <a:p>
                <a:endParaRPr lang="en-US" sz="2400" dirty="0"/>
              </a:p>
            </p:txBody>
          </p:sp>
        </mc:Choice>
        <mc:Fallback xmlns="">
          <p:sp>
            <p:nvSpPr>
              <p:cNvPr id="11" name="Content Placeholder 10">
                <a:extLst>
                  <a:ext uri="{FF2B5EF4-FFF2-40B4-BE49-F238E27FC236}">
                    <a16:creationId xmlns:a16="http://schemas.microsoft.com/office/drawing/2014/main" id="{351712B0-DD63-9B4D-B871-F8FDA93E08C4}"/>
                  </a:ext>
                </a:extLst>
              </p:cNvPr>
              <p:cNvSpPr>
                <a:spLocks noGrp="1" noRot="1" noChangeAspect="1" noMove="1" noResize="1" noEditPoints="1" noAdjustHandles="1" noChangeArrowheads="1" noChangeShapeType="1" noTextEdit="1"/>
              </p:cNvSpPr>
              <p:nvPr>
                <p:ph sz="half" idx="1"/>
              </p:nvPr>
            </p:nvSpPr>
            <p:spPr>
              <a:xfrm>
                <a:off x="243068" y="1296365"/>
                <a:ext cx="5370654" cy="4443661"/>
              </a:xfrm>
              <a:blipFill>
                <a:blip r:embed="rId2"/>
                <a:stretch>
                  <a:fillRect l="-1415" t="-855" r="-1179"/>
                </a:stretch>
              </a:blipFill>
            </p:spPr>
            <p:txBody>
              <a:bodyPr/>
              <a:lstStyle/>
              <a:p>
                <a:r>
                  <a:rPr lang="en-US">
                    <a:noFill/>
                  </a:rPr>
                  <a:t> </a:t>
                </a:r>
              </a:p>
            </p:txBody>
          </p:sp>
        </mc:Fallback>
      </mc:AlternateContent>
      <p:pic>
        <p:nvPicPr>
          <p:cNvPr id="12" name="Picture 11">
            <a:extLst>
              <a:ext uri="{FF2B5EF4-FFF2-40B4-BE49-F238E27FC236}">
                <a16:creationId xmlns:a16="http://schemas.microsoft.com/office/drawing/2014/main" id="{D0365F25-0741-D346-A967-808FF575EBFB}"/>
              </a:ext>
            </a:extLst>
          </p:cNvPr>
          <p:cNvPicPr>
            <a:picLocks noChangeAspect="1"/>
          </p:cNvPicPr>
          <p:nvPr/>
        </p:nvPicPr>
        <p:blipFill>
          <a:blip r:embed="rId3"/>
          <a:stretch>
            <a:fillRect/>
          </a:stretch>
        </p:blipFill>
        <p:spPr>
          <a:xfrm>
            <a:off x="5911048" y="988866"/>
            <a:ext cx="6045279" cy="4352601"/>
          </a:xfrm>
          <a:prstGeom prst="rect">
            <a:avLst/>
          </a:prstGeom>
        </p:spPr>
      </p:pic>
      <p:sp>
        <p:nvSpPr>
          <p:cNvPr id="2" name="TextBox 1">
            <a:extLst>
              <a:ext uri="{FF2B5EF4-FFF2-40B4-BE49-F238E27FC236}">
                <a16:creationId xmlns:a16="http://schemas.microsoft.com/office/drawing/2014/main" id="{95653F36-00D9-4A42-B56D-F87686E31E52}"/>
              </a:ext>
            </a:extLst>
          </p:cNvPr>
          <p:cNvSpPr txBox="1"/>
          <p:nvPr/>
        </p:nvSpPr>
        <p:spPr>
          <a:xfrm>
            <a:off x="8281329" y="5555360"/>
            <a:ext cx="1304716" cy="369332"/>
          </a:xfrm>
          <a:prstGeom prst="rect">
            <a:avLst/>
          </a:prstGeom>
          <a:noFill/>
        </p:spPr>
        <p:txBody>
          <a:bodyPr wrap="none" rtlCol="0">
            <a:spAutoFit/>
          </a:bodyPr>
          <a:lstStyle/>
          <a:p>
            <a:r>
              <a:rPr lang="en-US" dirty="0"/>
              <a:t>Reference 2</a:t>
            </a:r>
          </a:p>
        </p:txBody>
      </p:sp>
    </p:spTree>
    <p:extLst>
      <p:ext uri="{BB962C8B-B14F-4D97-AF65-F5344CB8AC3E}">
        <p14:creationId xmlns:p14="http://schemas.microsoft.com/office/powerpoint/2010/main" val="16741016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1" name="Content Placeholder 10">
                <a:extLst>
                  <a:ext uri="{FF2B5EF4-FFF2-40B4-BE49-F238E27FC236}">
                    <a16:creationId xmlns:a16="http://schemas.microsoft.com/office/drawing/2014/main" id="{351712B0-DD63-9B4D-B871-F8FDA93E08C4}"/>
                  </a:ext>
                </a:extLst>
              </p:cNvPr>
              <p:cNvSpPr>
                <a:spLocks noGrp="1"/>
              </p:cNvSpPr>
              <p:nvPr>
                <p:ph sz="half" idx="1"/>
              </p:nvPr>
            </p:nvSpPr>
            <p:spPr>
              <a:xfrm>
                <a:off x="243068" y="1296365"/>
                <a:ext cx="5197033" cy="4443661"/>
              </a:xfrm>
            </p:spPr>
            <p:txBody>
              <a:bodyPr>
                <a:noAutofit/>
              </a:bodyPr>
              <a:lstStyle/>
              <a:p>
                <a:r>
                  <a:rPr lang="en-US" sz="2400" dirty="0"/>
                  <a:t>If instead you take account of the uncertainty in the constant (making the line pass close to but not quite through (</a:t>
                </a:r>
                <a14:m>
                  <m:oMath xmlns:m="http://schemas.openxmlformats.org/officeDocument/2006/math">
                    <m:acc>
                      <m:accPr>
                        <m:chr m:val="̅"/>
                        <m:ctrlPr>
                          <a:rPr lang="en-US" sz="2400" i="1">
                            <a:latin typeface="Cambria Math" panose="02040503050406030204" pitchFamily="18" charset="0"/>
                          </a:rPr>
                        </m:ctrlPr>
                      </m:accPr>
                      <m:e>
                        <m:r>
                          <a:rPr lang="en-US" sz="2400" i="1">
                            <a:latin typeface="Cambria Math" panose="02040503050406030204" pitchFamily="18" charset="0"/>
                          </a:rPr>
                          <m:t>𝑥</m:t>
                        </m:r>
                      </m:e>
                    </m:acc>
                    <m:r>
                      <a:rPr lang="en-US" sz="2400" i="1">
                        <a:latin typeface="Cambria Math" panose="02040503050406030204" pitchFamily="18" charset="0"/>
                      </a:rPr>
                      <m:t>,</m:t>
                    </m:r>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oMath>
                </a14:m>
                <a:r>
                  <a:rPr lang="en-US" sz="2400" dirty="0"/>
                  <a:t>)) that moves the line up and down, so intervals for the mean at any  will sit above and below the fitted line</a:t>
                </a:r>
              </a:p>
              <a:p>
                <a:endParaRPr lang="en-US" sz="2400" dirty="0"/>
              </a:p>
              <a:p>
                <a:r>
                  <a:rPr lang="en-US" sz="2400" dirty="0"/>
                  <a:t>Here the purple lines are ± two standard errors of the constant term either side of the estimated line).</a:t>
                </a:r>
              </a:p>
              <a:p>
                <a:endParaRPr lang="en-US" sz="2400" dirty="0"/>
              </a:p>
            </p:txBody>
          </p:sp>
        </mc:Choice>
        <mc:Fallback xmlns="">
          <p:sp>
            <p:nvSpPr>
              <p:cNvPr id="11" name="Content Placeholder 10">
                <a:extLst>
                  <a:ext uri="{FF2B5EF4-FFF2-40B4-BE49-F238E27FC236}">
                    <a16:creationId xmlns:a16="http://schemas.microsoft.com/office/drawing/2014/main" id="{351712B0-DD63-9B4D-B871-F8FDA93E08C4}"/>
                  </a:ext>
                </a:extLst>
              </p:cNvPr>
              <p:cNvSpPr>
                <a:spLocks noGrp="1" noRot="1" noChangeAspect="1" noMove="1" noResize="1" noEditPoints="1" noAdjustHandles="1" noChangeArrowheads="1" noChangeShapeType="1" noTextEdit="1"/>
              </p:cNvSpPr>
              <p:nvPr>
                <p:ph sz="half" idx="1"/>
              </p:nvPr>
            </p:nvSpPr>
            <p:spPr>
              <a:xfrm>
                <a:off x="243068" y="1296365"/>
                <a:ext cx="5197033" cy="4443661"/>
              </a:xfrm>
              <a:blipFill>
                <a:blip r:embed="rId2"/>
                <a:stretch>
                  <a:fillRect l="-1463" t="-855" r="-3171" b="-1425"/>
                </a:stretch>
              </a:blipFill>
            </p:spPr>
            <p:txBody>
              <a:bodyPr/>
              <a:lstStyle/>
              <a:p>
                <a:r>
                  <a:rPr lang="en-US">
                    <a:noFill/>
                  </a:rPr>
                  <a:t> </a:t>
                </a:r>
              </a:p>
            </p:txBody>
          </p:sp>
        </mc:Fallback>
      </mc:AlternateContent>
      <p:pic>
        <p:nvPicPr>
          <p:cNvPr id="2" name="Picture 1">
            <a:extLst>
              <a:ext uri="{FF2B5EF4-FFF2-40B4-BE49-F238E27FC236}">
                <a16:creationId xmlns:a16="http://schemas.microsoft.com/office/drawing/2014/main" id="{13241D50-C40C-504E-BE3C-7FCEDBF53986}"/>
              </a:ext>
            </a:extLst>
          </p:cNvPr>
          <p:cNvPicPr>
            <a:picLocks noChangeAspect="1"/>
          </p:cNvPicPr>
          <p:nvPr/>
        </p:nvPicPr>
        <p:blipFill>
          <a:blip r:embed="rId3"/>
          <a:stretch>
            <a:fillRect/>
          </a:stretch>
        </p:blipFill>
        <p:spPr>
          <a:xfrm>
            <a:off x="5613722" y="1296365"/>
            <a:ext cx="6350000" cy="4572000"/>
          </a:xfrm>
          <a:prstGeom prst="rect">
            <a:avLst/>
          </a:prstGeom>
        </p:spPr>
      </p:pic>
      <p:sp>
        <p:nvSpPr>
          <p:cNvPr id="3" name="TextBox 2">
            <a:extLst>
              <a:ext uri="{FF2B5EF4-FFF2-40B4-BE49-F238E27FC236}">
                <a16:creationId xmlns:a16="http://schemas.microsoft.com/office/drawing/2014/main" id="{680C5F20-B52B-A440-9FF7-C2F9D4B9DB18}"/>
              </a:ext>
            </a:extLst>
          </p:cNvPr>
          <p:cNvSpPr txBox="1"/>
          <p:nvPr/>
        </p:nvSpPr>
        <p:spPr>
          <a:xfrm>
            <a:off x="8151223" y="6048103"/>
            <a:ext cx="1304716" cy="369332"/>
          </a:xfrm>
          <a:prstGeom prst="rect">
            <a:avLst/>
          </a:prstGeom>
          <a:noFill/>
        </p:spPr>
        <p:txBody>
          <a:bodyPr wrap="none" rtlCol="0">
            <a:spAutoFit/>
          </a:bodyPr>
          <a:lstStyle/>
          <a:p>
            <a:r>
              <a:rPr lang="en-US" dirty="0"/>
              <a:t>Reference 2</a:t>
            </a:r>
          </a:p>
        </p:txBody>
      </p:sp>
    </p:spTree>
    <p:extLst>
      <p:ext uri="{BB962C8B-B14F-4D97-AF65-F5344CB8AC3E}">
        <p14:creationId xmlns:p14="http://schemas.microsoft.com/office/powerpoint/2010/main" val="6042534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AC836802-76E8-024E-B74E-24650131F23A}"/>
              </a:ext>
            </a:extLst>
          </p:cNvPr>
          <p:cNvPicPr>
            <a:picLocks noGrp="1" noChangeAspect="1"/>
          </p:cNvPicPr>
          <p:nvPr>
            <p:ph sz="half" idx="1"/>
          </p:nvPr>
        </p:nvPicPr>
        <p:blipFill>
          <a:blip r:embed="rId2"/>
          <a:stretch>
            <a:fillRect/>
          </a:stretch>
        </p:blipFill>
        <p:spPr>
          <a:xfrm>
            <a:off x="1681127" y="725752"/>
            <a:ext cx="8853639" cy="4914571"/>
          </a:xfrm>
        </p:spPr>
      </p:pic>
    </p:spTree>
    <p:extLst>
      <p:ext uri="{BB962C8B-B14F-4D97-AF65-F5344CB8AC3E}">
        <p14:creationId xmlns:p14="http://schemas.microsoft.com/office/powerpoint/2010/main" val="17722408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B99AC-4DDC-744F-82BF-0B40029B66D2}"/>
              </a:ext>
            </a:extLst>
          </p:cNvPr>
          <p:cNvSpPr>
            <a:spLocks noGrp="1"/>
          </p:cNvSpPr>
          <p:nvPr>
            <p:ph type="title"/>
          </p:nvPr>
        </p:nvSpPr>
        <p:spPr>
          <a:xfrm>
            <a:off x="2244199" y="337675"/>
            <a:ext cx="7729728" cy="1188720"/>
          </a:xfrm>
        </p:spPr>
        <p:txBody>
          <a:bodyPr/>
          <a:lstStyle/>
          <a:p>
            <a:r>
              <a:rPr lang="en-US" dirty="0"/>
              <a:t>Deming Regression</a:t>
            </a:r>
          </a:p>
        </p:txBody>
      </p:sp>
      <p:sp>
        <p:nvSpPr>
          <p:cNvPr id="3" name="Content Placeholder 2">
            <a:extLst>
              <a:ext uri="{FF2B5EF4-FFF2-40B4-BE49-F238E27FC236}">
                <a16:creationId xmlns:a16="http://schemas.microsoft.com/office/drawing/2014/main" id="{3BBF00CF-3B02-F341-B5E2-01A3240DE33B}"/>
              </a:ext>
            </a:extLst>
          </p:cNvPr>
          <p:cNvSpPr>
            <a:spLocks noGrp="1"/>
          </p:cNvSpPr>
          <p:nvPr>
            <p:ph sz="half" idx="1"/>
          </p:nvPr>
        </p:nvSpPr>
        <p:spPr>
          <a:xfrm>
            <a:off x="182880" y="2638044"/>
            <a:ext cx="6155434" cy="3101982"/>
          </a:xfrm>
        </p:spPr>
        <p:txBody>
          <a:bodyPr>
            <a:noAutofit/>
          </a:bodyPr>
          <a:lstStyle/>
          <a:p>
            <a:r>
              <a:rPr lang="en-US" sz="3000" dirty="0"/>
              <a:t>Deming regression, named after W. Edwards Deming, differs from the simple linear regression in that it accounts for errors in observations on both the x- and the y- axis</a:t>
            </a:r>
          </a:p>
        </p:txBody>
      </p:sp>
      <p:pic>
        <p:nvPicPr>
          <p:cNvPr id="6" name="Picture 5">
            <a:extLst>
              <a:ext uri="{FF2B5EF4-FFF2-40B4-BE49-F238E27FC236}">
                <a16:creationId xmlns:a16="http://schemas.microsoft.com/office/drawing/2014/main" id="{17AF02F4-0783-DF4F-8456-97E19F4470F8}"/>
              </a:ext>
            </a:extLst>
          </p:cNvPr>
          <p:cNvPicPr>
            <a:picLocks noChangeAspect="1"/>
          </p:cNvPicPr>
          <p:nvPr/>
        </p:nvPicPr>
        <p:blipFill>
          <a:blip r:embed="rId2"/>
          <a:stretch>
            <a:fillRect/>
          </a:stretch>
        </p:blipFill>
        <p:spPr>
          <a:xfrm>
            <a:off x="6970441" y="1946365"/>
            <a:ext cx="4172176" cy="4136021"/>
          </a:xfrm>
          <a:prstGeom prst="rect">
            <a:avLst/>
          </a:prstGeom>
        </p:spPr>
      </p:pic>
    </p:spTree>
    <p:extLst>
      <p:ext uri="{BB962C8B-B14F-4D97-AF65-F5344CB8AC3E}">
        <p14:creationId xmlns:p14="http://schemas.microsoft.com/office/powerpoint/2010/main" val="7514786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11995-A45B-C044-91BE-F9C262FC4A65}"/>
              </a:ext>
            </a:extLst>
          </p:cNvPr>
          <p:cNvSpPr>
            <a:spLocks noGrp="1"/>
          </p:cNvSpPr>
          <p:nvPr>
            <p:ph type="title"/>
          </p:nvPr>
        </p:nvSpPr>
        <p:spPr/>
        <p:txBody>
          <a:bodyPr/>
          <a:lstStyle/>
          <a:p>
            <a:r>
              <a:rPr lang="en-US" dirty="0"/>
              <a:t>Deming Regression</a:t>
            </a:r>
          </a:p>
        </p:txBody>
      </p:sp>
      <p:sp>
        <p:nvSpPr>
          <p:cNvPr id="3" name="Content Placeholder 2">
            <a:extLst>
              <a:ext uri="{FF2B5EF4-FFF2-40B4-BE49-F238E27FC236}">
                <a16:creationId xmlns:a16="http://schemas.microsoft.com/office/drawing/2014/main" id="{3B450A14-1A28-4E4F-BA10-08FDEBBE609C}"/>
              </a:ext>
            </a:extLst>
          </p:cNvPr>
          <p:cNvSpPr>
            <a:spLocks noGrp="1"/>
          </p:cNvSpPr>
          <p:nvPr>
            <p:ph sz="half" idx="1"/>
          </p:nvPr>
        </p:nvSpPr>
        <p:spPr>
          <a:xfrm>
            <a:off x="1581912" y="2638044"/>
            <a:ext cx="8659367" cy="1049522"/>
          </a:xfrm>
        </p:spPr>
        <p:txBody>
          <a:bodyPr>
            <a:noAutofit/>
          </a:bodyPr>
          <a:lstStyle/>
          <a:p>
            <a:r>
              <a:rPr lang="en-US" sz="3000" dirty="0"/>
              <a:t>x*,y* denotes “true” values of regression, </a:t>
            </a:r>
            <a:r>
              <a:rPr lang="en-US" sz="3000" dirty="0" err="1"/>
              <a:t>x,y</a:t>
            </a:r>
            <a:r>
              <a:rPr lang="en-US" sz="3000" dirty="0"/>
              <a:t> are observed values.</a:t>
            </a:r>
          </a:p>
          <a:p>
            <a:endParaRPr lang="en-US" sz="3000" dirty="0"/>
          </a:p>
          <a:p>
            <a:endParaRPr lang="en-US" sz="3000" dirty="0"/>
          </a:p>
          <a:p>
            <a:r>
              <a:rPr lang="en-US" sz="3000" dirty="0"/>
              <a:t>Ratio of variances (default is one):</a:t>
            </a:r>
          </a:p>
        </p:txBody>
      </p:sp>
      <p:pic>
        <p:nvPicPr>
          <p:cNvPr id="6" name="Picture 5">
            <a:extLst>
              <a:ext uri="{FF2B5EF4-FFF2-40B4-BE49-F238E27FC236}">
                <a16:creationId xmlns:a16="http://schemas.microsoft.com/office/drawing/2014/main" id="{276E9802-16AF-4948-BD7B-1ACD30D8FF67}"/>
              </a:ext>
            </a:extLst>
          </p:cNvPr>
          <p:cNvPicPr>
            <a:picLocks noChangeAspect="1"/>
          </p:cNvPicPr>
          <p:nvPr/>
        </p:nvPicPr>
        <p:blipFill>
          <a:blip r:embed="rId2"/>
          <a:stretch>
            <a:fillRect/>
          </a:stretch>
        </p:blipFill>
        <p:spPr>
          <a:xfrm>
            <a:off x="4850796" y="3627398"/>
            <a:ext cx="2121598" cy="1002937"/>
          </a:xfrm>
          <a:prstGeom prst="rect">
            <a:avLst/>
          </a:prstGeom>
        </p:spPr>
      </p:pic>
      <p:pic>
        <p:nvPicPr>
          <p:cNvPr id="7" name="Picture 6">
            <a:extLst>
              <a:ext uri="{FF2B5EF4-FFF2-40B4-BE49-F238E27FC236}">
                <a16:creationId xmlns:a16="http://schemas.microsoft.com/office/drawing/2014/main" id="{070436DE-4CBF-4542-905D-ABAF0CEB2CB9}"/>
              </a:ext>
            </a:extLst>
          </p:cNvPr>
          <p:cNvPicPr>
            <a:picLocks noChangeAspect="1"/>
          </p:cNvPicPr>
          <p:nvPr/>
        </p:nvPicPr>
        <p:blipFill>
          <a:blip r:embed="rId3"/>
          <a:stretch>
            <a:fillRect/>
          </a:stretch>
        </p:blipFill>
        <p:spPr>
          <a:xfrm>
            <a:off x="5189773" y="5338162"/>
            <a:ext cx="1443643" cy="1195517"/>
          </a:xfrm>
          <a:prstGeom prst="rect">
            <a:avLst/>
          </a:prstGeom>
        </p:spPr>
      </p:pic>
    </p:spTree>
    <p:extLst>
      <p:ext uri="{BB962C8B-B14F-4D97-AF65-F5344CB8AC3E}">
        <p14:creationId xmlns:p14="http://schemas.microsoft.com/office/powerpoint/2010/main" val="4406482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7269A-470F-6342-BE00-A18BEC898FA7}"/>
              </a:ext>
            </a:extLst>
          </p:cNvPr>
          <p:cNvSpPr>
            <a:spLocks noGrp="1"/>
          </p:cNvSpPr>
          <p:nvPr>
            <p:ph type="title"/>
          </p:nvPr>
        </p:nvSpPr>
        <p:spPr/>
        <p:txBody>
          <a:bodyPr/>
          <a:lstStyle/>
          <a:p>
            <a:r>
              <a:rPr lang="en-US" dirty="0"/>
              <a:t>Correlation</a:t>
            </a:r>
          </a:p>
        </p:txBody>
      </p:sp>
      <p:sp>
        <p:nvSpPr>
          <p:cNvPr id="3" name="Content Placeholder 2">
            <a:extLst>
              <a:ext uri="{FF2B5EF4-FFF2-40B4-BE49-F238E27FC236}">
                <a16:creationId xmlns:a16="http://schemas.microsoft.com/office/drawing/2014/main" id="{F49B25CA-BABB-BF4E-B6C5-EED66896B94A}"/>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FABBA6BF-8D88-FE4E-80F5-E3A4117CE578}"/>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10783202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E07FA4-B81F-5249-9F62-6A8EAC404D5C}"/>
              </a:ext>
            </a:extLst>
          </p:cNvPr>
          <p:cNvSpPr>
            <a:spLocks noGrp="1"/>
          </p:cNvSpPr>
          <p:nvPr>
            <p:ph type="title"/>
          </p:nvPr>
        </p:nvSpPr>
        <p:spPr/>
        <p:txBody>
          <a:bodyPr/>
          <a:lstStyle/>
          <a:p>
            <a:r>
              <a:rPr lang="en-US" dirty="0"/>
              <a:t>Pearson Correlation</a:t>
            </a:r>
          </a:p>
        </p:txBody>
      </p:sp>
      <p:sp>
        <p:nvSpPr>
          <p:cNvPr id="6" name="Content Placeholder 5">
            <a:extLst>
              <a:ext uri="{FF2B5EF4-FFF2-40B4-BE49-F238E27FC236}">
                <a16:creationId xmlns:a16="http://schemas.microsoft.com/office/drawing/2014/main" id="{CBE9BFD1-FC27-294F-BB26-7D5117C86A44}"/>
              </a:ext>
            </a:extLst>
          </p:cNvPr>
          <p:cNvSpPr>
            <a:spLocks noGrp="1"/>
          </p:cNvSpPr>
          <p:nvPr>
            <p:ph idx="1"/>
          </p:nvPr>
        </p:nvSpPr>
        <p:spPr>
          <a:xfrm>
            <a:off x="927463" y="2638044"/>
            <a:ext cx="10202091" cy="3101983"/>
          </a:xfrm>
        </p:spPr>
        <p:txBody>
          <a:bodyPr>
            <a:noAutofit/>
          </a:bodyPr>
          <a:lstStyle/>
          <a:p>
            <a:r>
              <a:rPr lang="en-US" sz="3000" dirty="0"/>
              <a:t>In some experiments, two variables are measured that change together, however neither can be considered to be the dependent variable</a:t>
            </a:r>
          </a:p>
          <a:p>
            <a:r>
              <a:rPr lang="en-US" sz="3000" dirty="0"/>
              <a:t>The correlation coefficient is a number between -1 and +1 that describes the strength of this association</a:t>
            </a:r>
          </a:p>
          <a:p>
            <a:endParaRPr lang="en-US" sz="3000" dirty="0"/>
          </a:p>
        </p:txBody>
      </p:sp>
    </p:spTree>
    <p:extLst>
      <p:ext uri="{BB962C8B-B14F-4D97-AF65-F5344CB8AC3E}">
        <p14:creationId xmlns:p14="http://schemas.microsoft.com/office/powerpoint/2010/main" val="1500720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E8E3B-0162-7947-AB9E-81DEEB849CB8}"/>
              </a:ext>
            </a:extLst>
          </p:cNvPr>
          <p:cNvSpPr>
            <a:spLocks noGrp="1"/>
          </p:cNvSpPr>
          <p:nvPr>
            <p:ph type="title"/>
          </p:nvPr>
        </p:nvSpPr>
        <p:spPr/>
        <p:txBody>
          <a:bodyPr/>
          <a:lstStyle/>
          <a:p>
            <a:r>
              <a:rPr lang="en-US" dirty="0"/>
              <a:t>Correlation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9932B8BA-DEE1-DE46-9EE5-E987A4EFCAAC}"/>
                  </a:ext>
                </a:extLst>
              </p:cNvPr>
              <p:cNvSpPr>
                <a:spLocks noGrp="1"/>
              </p:cNvSpPr>
              <p:nvPr>
                <p:ph idx="1"/>
              </p:nvPr>
            </p:nvSpPr>
            <p:spPr>
              <a:xfrm>
                <a:off x="1068779" y="2638044"/>
                <a:ext cx="9915896" cy="3101983"/>
              </a:xfrm>
            </p:spPr>
            <p:txBody>
              <a:bodyPr>
                <a:noAutofit/>
              </a:bodyPr>
              <a:lstStyle/>
              <a:p>
                <a:r>
                  <a:rPr lang="en-US" sz="3000" dirty="0"/>
                  <a:t>Used to investigate relationships between continuous variables</a:t>
                </a:r>
              </a:p>
              <a:p>
                <a:r>
                  <a:rPr lang="en-US" sz="3000" dirty="0"/>
                  <a:t>Other tests, such as </a:t>
                </a:r>
                <a14:m>
                  <m:oMath xmlns:m="http://schemas.openxmlformats.org/officeDocument/2006/math">
                    <m:sSup>
                      <m:sSupPr>
                        <m:ctrlPr>
                          <a:rPr lang="en-US" sz="3000" b="0" i="1" smtClean="0">
                            <a:latin typeface="Cambria Math" panose="02040503050406030204" pitchFamily="18" charset="0"/>
                            <a:ea typeface="Cambria Math" panose="02040503050406030204" pitchFamily="18" charset="0"/>
                          </a:rPr>
                        </m:ctrlPr>
                      </m:sSupPr>
                      <m:e>
                        <m:r>
                          <a:rPr lang="en-US" sz="3000" i="1" smtClean="0">
                            <a:latin typeface="Cambria Math" panose="02040503050406030204" pitchFamily="18" charset="0"/>
                            <a:ea typeface="Cambria Math" panose="02040503050406030204" pitchFamily="18" charset="0"/>
                          </a:rPr>
                          <m:t>𝜒</m:t>
                        </m:r>
                      </m:e>
                      <m:sup>
                        <m:r>
                          <a:rPr lang="en-US" sz="3000" b="0" i="1" smtClean="0">
                            <a:latin typeface="Cambria Math" panose="02040503050406030204" pitchFamily="18" charset="0"/>
                            <a:ea typeface="Cambria Math" panose="02040503050406030204" pitchFamily="18" charset="0"/>
                          </a:rPr>
                          <m:t>2</m:t>
                        </m:r>
                      </m:sup>
                    </m:sSup>
                  </m:oMath>
                </a14:m>
                <a:r>
                  <a:rPr lang="en-US" sz="3000" dirty="0"/>
                  <a:t>, are used to investigate relationships between categorical variables</a:t>
                </a:r>
              </a:p>
              <a:p>
                <a:r>
                  <a:rPr lang="en-US" sz="3000" dirty="0"/>
                  <a:t>Sometimes interpreted incorrectly to establish causation</a:t>
                </a:r>
              </a:p>
              <a:p>
                <a:r>
                  <a:rPr lang="en-US" sz="3000" dirty="0"/>
                  <a:t>Should be used for generating hypotheses rather than testing them</a:t>
                </a:r>
              </a:p>
              <a:p>
                <a:endParaRPr lang="en-US" sz="3000" dirty="0"/>
              </a:p>
            </p:txBody>
          </p:sp>
        </mc:Choice>
        <mc:Fallback>
          <p:sp>
            <p:nvSpPr>
              <p:cNvPr id="3" name="Content Placeholder 2">
                <a:extLst>
                  <a:ext uri="{FF2B5EF4-FFF2-40B4-BE49-F238E27FC236}">
                    <a16:creationId xmlns:a16="http://schemas.microsoft.com/office/drawing/2014/main" id="{9932B8BA-DEE1-DE46-9EE5-E987A4EFCAAC}"/>
                  </a:ext>
                </a:extLst>
              </p:cNvPr>
              <p:cNvSpPr>
                <a:spLocks noGrp="1" noRot="1" noChangeAspect="1" noMove="1" noResize="1" noEditPoints="1" noAdjustHandles="1" noChangeArrowheads="1" noChangeShapeType="1" noTextEdit="1"/>
              </p:cNvSpPr>
              <p:nvPr>
                <p:ph idx="1"/>
              </p:nvPr>
            </p:nvSpPr>
            <p:spPr>
              <a:xfrm>
                <a:off x="1068779" y="2638044"/>
                <a:ext cx="9915896" cy="3101983"/>
              </a:xfrm>
              <a:blipFill>
                <a:blip r:embed="rId2"/>
                <a:stretch>
                  <a:fillRect l="-1408" t="-2041" r="-1408" b="-24082"/>
                </a:stretch>
              </a:blipFill>
            </p:spPr>
            <p:txBody>
              <a:bodyPr/>
              <a:lstStyle/>
              <a:p>
                <a:r>
                  <a:rPr lang="en-US">
                    <a:noFill/>
                  </a:rPr>
                  <a:t> </a:t>
                </a:r>
              </a:p>
            </p:txBody>
          </p:sp>
        </mc:Fallback>
      </mc:AlternateContent>
    </p:spTree>
    <p:extLst>
      <p:ext uri="{BB962C8B-B14F-4D97-AF65-F5344CB8AC3E}">
        <p14:creationId xmlns:p14="http://schemas.microsoft.com/office/powerpoint/2010/main" val="341576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CFA24-769B-9147-885E-0176FE1471C9}"/>
              </a:ext>
            </a:extLst>
          </p:cNvPr>
          <p:cNvSpPr>
            <a:spLocks noGrp="1"/>
          </p:cNvSpPr>
          <p:nvPr>
            <p:ph type="title"/>
          </p:nvPr>
        </p:nvSpPr>
        <p:spPr/>
        <p:txBody>
          <a:bodyPr/>
          <a:lstStyle/>
          <a:p>
            <a:r>
              <a:rPr lang="en-US" dirty="0"/>
              <a:t>Pearson Correlation</a:t>
            </a:r>
          </a:p>
        </p:txBody>
      </p:sp>
      <p:sp>
        <p:nvSpPr>
          <p:cNvPr id="12" name="Content Placeholder 11">
            <a:extLst>
              <a:ext uri="{FF2B5EF4-FFF2-40B4-BE49-F238E27FC236}">
                <a16:creationId xmlns:a16="http://schemas.microsoft.com/office/drawing/2014/main" id="{93E69029-F56D-AA43-A13C-AFB8A44FC0D2}"/>
              </a:ext>
            </a:extLst>
          </p:cNvPr>
          <p:cNvSpPr>
            <a:spLocks noGrp="1"/>
          </p:cNvSpPr>
          <p:nvPr>
            <p:ph idx="1"/>
          </p:nvPr>
        </p:nvSpPr>
        <p:spPr>
          <a:xfrm>
            <a:off x="2231136" y="2586446"/>
            <a:ext cx="7729728" cy="3153581"/>
          </a:xfrm>
        </p:spPr>
        <p:txBody>
          <a:bodyPr>
            <a:normAutofit/>
          </a:bodyPr>
          <a:lstStyle/>
          <a:p>
            <a:r>
              <a:rPr lang="en-US" sz="3000" dirty="0"/>
              <a:t>Most commonly used</a:t>
            </a:r>
          </a:p>
          <a:p>
            <a:r>
              <a:rPr lang="en-US" sz="3000" dirty="0"/>
              <a:t>Quantifies the strength of association between two variables that are normally distributed:</a:t>
            </a:r>
          </a:p>
          <a:p>
            <a:endParaRPr lang="en-US" sz="3000" dirty="0"/>
          </a:p>
        </p:txBody>
      </p:sp>
      <p:pic>
        <p:nvPicPr>
          <p:cNvPr id="4" name="Picture 3">
            <a:extLst>
              <a:ext uri="{FF2B5EF4-FFF2-40B4-BE49-F238E27FC236}">
                <a16:creationId xmlns:a16="http://schemas.microsoft.com/office/drawing/2014/main" id="{9B2D09DA-ADB0-1146-B331-B2AB713EAA40}"/>
              </a:ext>
            </a:extLst>
          </p:cNvPr>
          <p:cNvPicPr>
            <a:picLocks noChangeAspect="1"/>
          </p:cNvPicPr>
          <p:nvPr/>
        </p:nvPicPr>
        <p:blipFill>
          <a:blip r:embed="rId2"/>
          <a:stretch>
            <a:fillRect/>
          </a:stretch>
        </p:blipFill>
        <p:spPr>
          <a:xfrm>
            <a:off x="2572657" y="4975577"/>
            <a:ext cx="6824652" cy="1528899"/>
          </a:xfrm>
          <a:prstGeom prst="rect">
            <a:avLst/>
          </a:prstGeom>
        </p:spPr>
      </p:pic>
    </p:spTree>
    <p:extLst>
      <p:ext uri="{BB962C8B-B14F-4D97-AF65-F5344CB8AC3E}">
        <p14:creationId xmlns:p14="http://schemas.microsoft.com/office/powerpoint/2010/main" val="16512446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B1E3B-49AE-9642-923D-02A7C9CEA22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74BEDC5-5146-4744-B59E-F820BF6E3FB8}"/>
              </a:ext>
            </a:extLst>
          </p:cNvPr>
          <p:cNvSpPr>
            <a:spLocks noGrp="1"/>
          </p:cNvSpPr>
          <p:nvPr>
            <p:ph idx="1"/>
          </p:nvPr>
        </p:nvSpPr>
        <p:spPr>
          <a:xfrm>
            <a:off x="1763486" y="2638044"/>
            <a:ext cx="8477794" cy="3101983"/>
          </a:xfrm>
        </p:spPr>
        <p:txBody>
          <a:bodyPr>
            <a:normAutofit/>
          </a:bodyPr>
          <a:lstStyle/>
          <a:p>
            <a:r>
              <a:rPr lang="en-US" sz="3000" dirty="0"/>
              <a:t>Alternatively, the mean product of standard scores</a:t>
            </a:r>
          </a:p>
        </p:txBody>
      </p:sp>
      <p:pic>
        <p:nvPicPr>
          <p:cNvPr id="4" name="Picture 3">
            <a:extLst>
              <a:ext uri="{FF2B5EF4-FFF2-40B4-BE49-F238E27FC236}">
                <a16:creationId xmlns:a16="http://schemas.microsoft.com/office/drawing/2014/main" id="{B5DB7220-B552-D741-A917-6DDDB07CC516}"/>
              </a:ext>
            </a:extLst>
          </p:cNvPr>
          <p:cNvPicPr>
            <a:picLocks noChangeAspect="1"/>
          </p:cNvPicPr>
          <p:nvPr/>
        </p:nvPicPr>
        <p:blipFill>
          <a:blip r:embed="rId2"/>
          <a:stretch>
            <a:fillRect/>
          </a:stretch>
        </p:blipFill>
        <p:spPr>
          <a:xfrm>
            <a:off x="2412581" y="3928835"/>
            <a:ext cx="7179604" cy="1178741"/>
          </a:xfrm>
          <a:prstGeom prst="rect">
            <a:avLst/>
          </a:prstGeom>
        </p:spPr>
      </p:pic>
    </p:spTree>
    <p:extLst>
      <p:ext uri="{BB962C8B-B14F-4D97-AF65-F5344CB8AC3E}">
        <p14:creationId xmlns:p14="http://schemas.microsoft.com/office/powerpoint/2010/main" val="6143468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C3430-3618-9540-ACED-A8B1DFB73456}"/>
              </a:ext>
            </a:extLst>
          </p:cNvPr>
          <p:cNvSpPr>
            <a:spLocks noGrp="1"/>
          </p:cNvSpPr>
          <p:nvPr>
            <p:ph type="title"/>
          </p:nvPr>
        </p:nvSpPr>
        <p:spPr/>
        <p:txBody>
          <a:bodyPr/>
          <a:lstStyle/>
          <a:p>
            <a:r>
              <a:rPr lang="en-US" dirty="0"/>
              <a:t>Coefficient of Determination (Explained Variance)</a:t>
            </a:r>
          </a:p>
        </p:txBody>
      </p:sp>
      <p:pic>
        <p:nvPicPr>
          <p:cNvPr id="5" name="Picture 4">
            <a:extLst>
              <a:ext uri="{FF2B5EF4-FFF2-40B4-BE49-F238E27FC236}">
                <a16:creationId xmlns:a16="http://schemas.microsoft.com/office/drawing/2014/main" id="{47D4F45E-C760-8540-A4E1-3E000FBCA9C1}"/>
              </a:ext>
            </a:extLst>
          </p:cNvPr>
          <p:cNvPicPr>
            <a:picLocks noChangeAspect="1"/>
          </p:cNvPicPr>
          <p:nvPr/>
        </p:nvPicPr>
        <p:blipFill>
          <a:blip r:embed="rId2"/>
          <a:stretch>
            <a:fillRect/>
          </a:stretch>
        </p:blipFill>
        <p:spPr>
          <a:xfrm>
            <a:off x="1439090" y="2729484"/>
            <a:ext cx="6413863" cy="3206932"/>
          </a:xfrm>
          <a:prstGeom prst="rect">
            <a:avLst/>
          </a:prstGeom>
        </p:spPr>
      </p:pic>
      <p:pic>
        <p:nvPicPr>
          <p:cNvPr id="6" name="Picture 5">
            <a:extLst>
              <a:ext uri="{FF2B5EF4-FFF2-40B4-BE49-F238E27FC236}">
                <a16:creationId xmlns:a16="http://schemas.microsoft.com/office/drawing/2014/main" id="{96AA0AA0-0357-E64C-85FA-98B161E3204F}"/>
              </a:ext>
            </a:extLst>
          </p:cNvPr>
          <p:cNvPicPr>
            <a:picLocks noChangeAspect="1"/>
          </p:cNvPicPr>
          <p:nvPr/>
        </p:nvPicPr>
        <p:blipFill>
          <a:blip r:embed="rId3"/>
          <a:stretch>
            <a:fillRect/>
          </a:stretch>
        </p:blipFill>
        <p:spPr>
          <a:xfrm>
            <a:off x="9148064" y="3735977"/>
            <a:ext cx="2040154" cy="749119"/>
          </a:xfrm>
          <a:prstGeom prst="rect">
            <a:avLst/>
          </a:prstGeom>
        </p:spPr>
      </p:pic>
    </p:spTree>
    <p:extLst>
      <p:ext uri="{BB962C8B-B14F-4D97-AF65-F5344CB8AC3E}">
        <p14:creationId xmlns:p14="http://schemas.microsoft.com/office/powerpoint/2010/main" val="11401313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9DA3D-4333-5749-A279-551D2540600B}"/>
              </a:ext>
            </a:extLst>
          </p:cNvPr>
          <p:cNvSpPr>
            <a:spLocks noGrp="1"/>
          </p:cNvSpPr>
          <p:nvPr>
            <p:ph type="title"/>
          </p:nvPr>
        </p:nvSpPr>
        <p:spPr/>
        <p:txBody>
          <a:bodyPr/>
          <a:lstStyle/>
          <a:p>
            <a:r>
              <a:rPr lang="en-US" dirty="0"/>
              <a:t>CORRELATION VS. regression</a:t>
            </a:r>
          </a:p>
        </p:txBody>
      </p:sp>
      <p:sp>
        <p:nvSpPr>
          <p:cNvPr id="3" name="Content Placeholder 2">
            <a:extLst>
              <a:ext uri="{FF2B5EF4-FFF2-40B4-BE49-F238E27FC236}">
                <a16:creationId xmlns:a16="http://schemas.microsoft.com/office/drawing/2014/main" id="{5C3F4145-A213-404E-BC1E-EE3620A25D99}"/>
              </a:ext>
            </a:extLst>
          </p:cNvPr>
          <p:cNvSpPr>
            <a:spLocks noGrp="1"/>
          </p:cNvSpPr>
          <p:nvPr>
            <p:ph idx="1"/>
          </p:nvPr>
        </p:nvSpPr>
        <p:spPr>
          <a:xfrm>
            <a:off x="1267097" y="2638044"/>
            <a:ext cx="9744891" cy="3101983"/>
          </a:xfrm>
        </p:spPr>
        <p:txBody>
          <a:bodyPr>
            <a:noAutofit/>
          </a:bodyPr>
          <a:lstStyle/>
          <a:p>
            <a:r>
              <a:rPr lang="en-US" sz="3000" dirty="0"/>
              <a:t>Correlation calculations do not find a best fit line but quantify how much one variable changes with another.</a:t>
            </a:r>
          </a:p>
          <a:p>
            <a:pPr lvl="1"/>
            <a:r>
              <a:rPr lang="en-US" sz="3000" dirty="0"/>
              <a:t>It doesn’t matter which variable is X and which is Y, the correlation will be the same.</a:t>
            </a:r>
          </a:p>
          <a:p>
            <a:r>
              <a:rPr lang="en-US" sz="3000" dirty="0"/>
              <a:t>Linear regression finds the line that best predicts Y given X.</a:t>
            </a:r>
          </a:p>
          <a:p>
            <a:pPr lvl="1"/>
            <a:r>
              <a:rPr lang="en-US" sz="3000" dirty="0"/>
              <a:t>Choice of which variable to label Y and which to call X will impact the results.</a:t>
            </a:r>
          </a:p>
        </p:txBody>
      </p:sp>
    </p:spTree>
    <p:extLst>
      <p:ext uri="{BB962C8B-B14F-4D97-AF65-F5344CB8AC3E}">
        <p14:creationId xmlns:p14="http://schemas.microsoft.com/office/powerpoint/2010/main" val="17179944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8DE83-350A-7A48-A2F1-CCFF84127909}"/>
              </a:ext>
            </a:extLst>
          </p:cNvPr>
          <p:cNvSpPr>
            <a:spLocks noGrp="1"/>
          </p:cNvSpPr>
          <p:nvPr>
            <p:ph type="title"/>
          </p:nvPr>
        </p:nvSpPr>
        <p:spPr/>
        <p:txBody>
          <a:bodyPr/>
          <a:lstStyle/>
          <a:p>
            <a:r>
              <a:rPr lang="en-US" dirty="0"/>
              <a:t>Spearman Correlation, </a:t>
            </a:r>
          </a:p>
        </p:txBody>
      </p:sp>
      <p:sp>
        <p:nvSpPr>
          <p:cNvPr id="3" name="Content Placeholder 2">
            <a:extLst>
              <a:ext uri="{FF2B5EF4-FFF2-40B4-BE49-F238E27FC236}">
                <a16:creationId xmlns:a16="http://schemas.microsoft.com/office/drawing/2014/main" id="{10C8AF2F-0910-1546-BBC1-8ED94638669B}"/>
              </a:ext>
            </a:extLst>
          </p:cNvPr>
          <p:cNvSpPr>
            <a:spLocks noGrp="1"/>
          </p:cNvSpPr>
          <p:nvPr>
            <p:ph idx="1"/>
          </p:nvPr>
        </p:nvSpPr>
        <p:spPr>
          <a:xfrm>
            <a:off x="1201783" y="2638044"/>
            <a:ext cx="9509759" cy="3101983"/>
          </a:xfrm>
        </p:spPr>
        <p:txBody>
          <a:bodyPr>
            <a:normAutofit/>
          </a:bodyPr>
          <a:lstStyle/>
          <a:p>
            <a:r>
              <a:rPr lang="en-US" sz="3000" dirty="0"/>
              <a:t>The Spearman correlation coefficient is defined as the Pearson correlation coefficient between the ranked variables.</a:t>
            </a:r>
          </a:p>
        </p:txBody>
      </p:sp>
      <p:pic>
        <p:nvPicPr>
          <p:cNvPr id="4" name="Picture 3">
            <a:extLst>
              <a:ext uri="{FF2B5EF4-FFF2-40B4-BE49-F238E27FC236}">
                <a16:creationId xmlns:a16="http://schemas.microsoft.com/office/drawing/2014/main" id="{34F2FB2E-D123-4A45-8ECB-06C5E81E5B70}"/>
              </a:ext>
            </a:extLst>
          </p:cNvPr>
          <p:cNvPicPr>
            <a:picLocks noChangeAspect="1"/>
          </p:cNvPicPr>
          <p:nvPr/>
        </p:nvPicPr>
        <p:blipFill>
          <a:blip r:embed="rId2"/>
          <a:stretch>
            <a:fillRect/>
          </a:stretch>
        </p:blipFill>
        <p:spPr>
          <a:xfrm>
            <a:off x="4544785" y="5509079"/>
            <a:ext cx="2845423" cy="930910"/>
          </a:xfrm>
          <a:prstGeom prst="rect">
            <a:avLst/>
          </a:prstGeom>
        </p:spPr>
      </p:pic>
      <p:pic>
        <p:nvPicPr>
          <p:cNvPr id="5" name="Picture 4">
            <a:extLst>
              <a:ext uri="{FF2B5EF4-FFF2-40B4-BE49-F238E27FC236}">
                <a16:creationId xmlns:a16="http://schemas.microsoft.com/office/drawing/2014/main" id="{8210D961-1462-EE42-90AA-137887EE11F3}"/>
              </a:ext>
            </a:extLst>
          </p:cNvPr>
          <p:cNvPicPr>
            <a:picLocks noChangeAspect="1"/>
          </p:cNvPicPr>
          <p:nvPr/>
        </p:nvPicPr>
        <p:blipFill>
          <a:blip r:embed="rId3"/>
          <a:stretch>
            <a:fillRect/>
          </a:stretch>
        </p:blipFill>
        <p:spPr>
          <a:xfrm>
            <a:off x="4134213" y="4365542"/>
            <a:ext cx="4077478" cy="887150"/>
          </a:xfrm>
          <a:prstGeom prst="rect">
            <a:avLst/>
          </a:prstGeom>
        </p:spPr>
      </p:pic>
    </p:spTree>
    <p:extLst>
      <p:ext uri="{BB962C8B-B14F-4D97-AF65-F5344CB8AC3E}">
        <p14:creationId xmlns:p14="http://schemas.microsoft.com/office/powerpoint/2010/main" val="8021256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C9A9C-E6DB-4242-B004-E788FCB9D781}"/>
              </a:ext>
            </a:extLst>
          </p:cNvPr>
          <p:cNvSpPr>
            <a:spLocks noGrp="1"/>
          </p:cNvSpPr>
          <p:nvPr>
            <p:ph type="title"/>
          </p:nvPr>
        </p:nvSpPr>
        <p:spPr>
          <a:xfrm>
            <a:off x="2309513" y="350737"/>
            <a:ext cx="7729728" cy="1188720"/>
          </a:xfrm>
        </p:spPr>
        <p:txBody>
          <a:bodyPr/>
          <a:lstStyle/>
          <a:p>
            <a:r>
              <a:rPr lang="en-US" dirty="0"/>
              <a:t>Monotonicity</a:t>
            </a:r>
          </a:p>
        </p:txBody>
      </p:sp>
      <p:sp>
        <p:nvSpPr>
          <p:cNvPr id="3" name="Content Placeholder 2">
            <a:extLst>
              <a:ext uri="{FF2B5EF4-FFF2-40B4-BE49-F238E27FC236}">
                <a16:creationId xmlns:a16="http://schemas.microsoft.com/office/drawing/2014/main" id="{DDAE21E5-B547-5F49-8446-6DA8BFF9D55A}"/>
              </a:ext>
            </a:extLst>
          </p:cNvPr>
          <p:cNvSpPr>
            <a:spLocks noGrp="1"/>
          </p:cNvSpPr>
          <p:nvPr>
            <p:ph idx="1"/>
          </p:nvPr>
        </p:nvSpPr>
        <p:spPr>
          <a:xfrm>
            <a:off x="1214847" y="1893462"/>
            <a:ext cx="9627324" cy="3101983"/>
          </a:xfrm>
        </p:spPr>
        <p:txBody>
          <a:bodyPr>
            <a:normAutofit/>
          </a:bodyPr>
          <a:lstStyle/>
          <a:p>
            <a:r>
              <a:rPr lang="en-US" sz="3000" dirty="0"/>
              <a:t> It assesses how well the relationship between two variables can be described using a monotonic function.</a:t>
            </a:r>
          </a:p>
        </p:txBody>
      </p:sp>
      <p:pic>
        <p:nvPicPr>
          <p:cNvPr id="4" name="Picture 3">
            <a:extLst>
              <a:ext uri="{FF2B5EF4-FFF2-40B4-BE49-F238E27FC236}">
                <a16:creationId xmlns:a16="http://schemas.microsoft.com/office/drawing/2014/main" id="{92FB20EB-936A-804C-9175-AC2622420BF0}"/>
              </a:ext>
            </a:extLst>
          </p:cNvPr>
          <p:cNvPicPr>
            <a:picLocks noChangeAspect="1"/>
          </p:cNvPicPr>
          <p:nvPr/>
        </p:nvPicPr>
        <p:blipFill>
          <a:blip r:embed="rId2"/>
          <a:stretch>
            <a:fillRect/>
          </a:stretch>
        </p:blipFill>
        <p:spPr>
          <a:xfrm>
            <a:off x="1400991" y="3366376"/>
            <a:ext cx="3366952" cy="3244518"/>
          </a:xfrm>
          <a:prstGeom prst="rect">
            <a:avLst/>
          </a:prstGeom>
        </p:spPr>
      </p:pic>
      <p:pic>
        <p:nvPicPr>
          <p:cNvPr id="5" name="Picture 4">
            <a:extLst>
              <a:ext uri="{FF2B5EF4-FFF2-40B4-BE49-F238E27FC236}">
                <a16:creationId xmlns:a16="http://schemas.microsoft.com/office/drawing/2014/main" id="{8108C82A-2EE2-6748-A898-E3D2DE8A9970}"/>
              </a:ext>
            </a:extLst>
          </p:cNvPr>
          <p:cNvPicPr>
            <a:picLocks noChangeAspect="1"/>
          </p:cNvPicPr>
          <p:nvPr/>
        </p:nvPicPr>
        <p:blipFill>
          <a:blip r:embed="rId3"/>
          <a:stretch>
            <a:fillRect/>
          </a:stretch>
        </p:blipFill>
        <p:spPr>
          <a:xfrm>
            <a:off x="4954087" y="3366376"/>
            <a:ext cx="3406142" cy="3282282"/>
          </a:xfrm>
          <a:prstGeom prst="rect">
            <a:avLst/>
          </a:prstGeom>
        </p:spPr>
      </p:pic>
      <p:pic>
        <p:nvPicPr>
          <p:cNvPr id="6" name="Picture 5">
            <a:extLst>
              <a:ext uri="{FF2B5EF4-FFF2-40B4-BE49-F238E27FC236}">
                <a16:creationId xmlns:a16="http://schemas.microsoft.com/office/drawing/2014/main" id="{E5A27008-1CE3-2840-A390-D23386ED462E}"/>
              </a:ext>
            </a:extLst>
          </p:cNvPr>
          <p:cNvPicPr>
            <a:picLocks noChangeAspect="1"/>
          </p:cNvPicPr>
          <p:nvPr/>
        </p:nvPicPr>
        <p:blipFill>
          <a:blip r:embed="rId4"/>
          <a:stretch>
            <a:fillRect/>
          </a:stretch>
        </p:blipFill>
        <p:spPr>
          <a:xfrm>
            <a:off x="8546373" y="3366375"/>
            <a:ext cx="3366953" cy="3244519"/>
          </a:xfrm>
          <a:prstGeom prst="rect">
            <a:avLst/>
          </a:prstGeom>
        </p:spPr>
      </p:pic>
      <p:pic>
        <p:nvPicPr>
          <p:cNvPr id="7" name="Picture 6">
            <a:extLst>
              <a:ext uri="{FF2B5EF4-FFF2-40B4-BE49-F238E27FC236}">
                <a16:creationId xmlns:a16="http://schemas.microsoft.com/office/drawing/2014/main" id="{FC6CA98D-4E51-A54A-B8A6-CE0220C923DE}"/>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2733947" y="3012371"/>
            <a:ext cx="962841" cy="962841"/>
          </a:xfrm>
          <a:prstGeom prst="rect">
            <a:avLst/>
          </a:prstGeom>
        </p:spPr>
      </p:pic>
      <p:pic>
        <p:nvPicPr>
          <p:cNvPr id="8" name="Picture 7">
            <a:extLst>
              <a:ext uri="{FF2B5EF4-FFF2-40B4-BE49-F238E27FC236}">
                <a16:creationId xmlns:a16="http://schemas.microsoft.com/office/drawing/2014/main" id="{613875D9-AD56-7D40-BEE7-608B98588F56}"/>
              </a:ext>
            </a:extLst>
          </p:cNvPr>
          <p:cNvPicPr>
            <a:picLocks noChangeAspect="1"/>
          </p:cNvPicPr>
          <p:nvPr/>
        </p:nvPicPr>
        <p:blipFill>
          <a:blip r:embed="rId5">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a:off x="6463663" y="3012371"/>
            <a:ext cx="962841" cy="962841"/>
          </a:xfrm>
          <a:prstGeom prst="rect">
            <a:avLst/>
          </a:prstGeom>
        </p:spPr>
      </p:pic>
      <p:pic>
        <p:nvPicPr>
          <p:cNvPr id="9" name="Picture 8">
            <a:extLst>
              <a:ext uri="{FF2B5EF4-FFF2-40B4-BE49-F238E27FC236}">
                <a16:creationId xmlns:a16="http://schemas.microsoft.com/office/drawing/2014/main" id="{CE0B6BC7-EE3B-9E4C-A7DF-05F78A28E6D3}"/>
              </a:ext>
            </a:extLst>
          </p:cNvPr>
          <p:cNvPicPr>
            <a:picLocks noChangeAspect="1"/>
          </p:cNvPicPr>
          <p:nvPr/>
        </p:nvPicPr>
        <p:blipFill>
          <a:blip r:embed="rId8"/>
          <a:stretch>
            <a:fillRect/>
          </a:stretch>
        </p:blipFill>
        <p:spPr>
          <a:xfrm>
            <a:off x="10306049" y="3154157"/>
            <a:ext cx="821055" cy="821055"/>
          </a:xfrm>
          <a:prstGeom prst="rect">
            <a:avLst/>
          </a:prstGeom>
        </p:spPr>
      </p:pic>
    </p:spTree>
    <p:extLst>
      <p:ext uri="{BB962C8B-B14F-4D97-AF65-F5344CB8AC3E}">
        <p14:creationId xmlns:p14="http://schemas.microsoft.com/office/powerpoint/2010/main" val="25408810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6E5DE-13F2-1C44-B0F9-98D9651EA510}"/>
              </a:ext>
            </a:extLst>
          </p:cNvPr>
          <p:cNvSpPr>
            <a:spLocks noGrp="1"/>
          </p:cNvSpPr>
          <p:nvPr>
            <p:ph type="title"/>
          </p:nvPr>
        </p:nvSpPr>
        <p:spPr>
          <a:xfrm>
            <a:off x="2231136" y="167858"/>
            <a:ext cx="7729728" cy="1188720"/>
          </a:xfrm>
        </p:spPr>
        <p:txBody>
          <a:bodyPr/>
          <a:lstStyle/>
          <a:p>
            <a:r>
              <a:rPr lang="en-US" dirty="0"/>
              <a:t>Example</a:t>
            </a:r>
          </a:p>
        </p:txBody>
      </p:sp>
      <p:pic>
        <p:nvPicPr>
          <p:cNvPr id="5" name="Content Placeholder 4">
            <a:extLst>
              <a:ext uri="{FF2B5EF4-FFF2-40B4-BE49-F238E27FC236}">
                <a16:creationId xmlns:a16="http://schemas.microsoft.com/office/drawing/2014/main" id="{149E6A02-65EB-994A-B5A0-108F73B16674}"/>
              </a:ext>
            </a:extLst>
          </p:cNvPr>
          <p:cNvPicPr>
            <a:picLocks noGrp="1" noChangeAspect="1"/>
          </p:cNvPicPr>
          <p:nvPr>
            <p:ph idx="1"/>
          </p:nvPr>
        </p:nvPicPr>
        <p:blipFill>
          <a:blip r:embed="rId2"/>
          <a:stretch>
            <a:fillRect/>
          </a:stretch>
        </p:blipFill>
        <p:spPr>
          <a:xfrm>
            <a:off x="4209183" y="1970957"/>
            <a:ext cx="3773633" cy="4383398"/>
          </a:xfrm>
        </p:spPr>
      </p:pic>
    </p:spTree>
    <p:extLst>
      <p:ext uri="{BB962C8B-B14F-4D97-AF65-F5344CB8AC3E}">
        <p14:creationId xmlns:p14="http://schemas.microsoft.com/office/powerpoint/2010/main" val="25598062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6E5DE-13F2-1C44-B0F9-98D9651EA510}"/>
              </a:ext>
            </a:extLst>
          </p:cNvPr>
          <p:cNvSpPr>
            <a:spLocks noGrp="1"/>
          </p:cNvSpPr>
          <p:nvPr>
            <p:ph type="title"/>
          </p:nvPr>
        </p:nvSpPr>
        <p:spPr>
          <a:xfrm>
            <a:off x="2231136" y="167858"/>
            <a:ext cx="7729728" cy="1188720"/>
          </a:xfrm>
        </p:spPr>
        <p:txBody>
          <a:bodyPr/>
          <a:lstStyle/>
          <a:p>
            <a:r>
              <a:rPr lang="en-US" dirty="0"/>
              <a:t>Example</a:t>
            </a:r>
          </a:p>
        </p:txBody>
      </p:sp>
      <p:pic>
        <p:nvPicPr>
          <p:cNvPr id="7" name="Content Placeholder 6">
            <a:extLst>
              <a:ext uri="{FF2B5EF4-FFF2-40B4-BE49-F238E27FC236}">
                <a16:creationId xmlns:a16="http://schemas.microsoft.com/office/drawing/2014/main" id="{A19A25D2-2033-9D46-9B1A-2CA6F6496495}"/>
              </a:ext>
            </a:extLst>
          </p:cNvPr>
          <p:cNvPicPr>
            <a:picLocks noGrp="1" noChangeAspect="1"/>
          </p:cNvPicPr>
          <p:nvPr>
            <p:ph idx="1"/>
          </p:nvPr>
        </p:nvPicPr>
        <p:blipFill>
          <a:blip r:embed="rId2"/>
          <a:stretch>
            <a:fillRect/>
          </a:stretch>
        </p:blipFill>
        <p:spPr>
          <a:xfrm>
            <a:off x="1724805" y="1802674"/>
            <a:ext cx="7459689" cy="4577807"/>
          </a:xfrm>
        </p:spPr>
      </p:pic>
      <p:pic>
        <p:nvPicPr>
          <p:cNvPr id="8" name="Picture 7">
            <a:extLst>
              <a:ext uri="{FF2B5EF4-FFF2-40B4-BE49-F238E27FC236}">
                <a16:creationId xmlns:a16="http://schemas.microsoft.com/office/drawing/2014/main" id="{CF0FCE26-D96D-4B41-B16C-7DC3FB12F655}"/>
              </a:ext>
            </a:extLst>
          </p:cNvPr>
          <p:cNvPicPr>
            <a:picLocks noChangeAspect="1"/>
          </p:cNvPicPr>
          <p:nvPr/>
        </p:nvPicPr>
        <p:blipFill>
          <a:blip r:embed="rId3"/>
          <a:stretch>
            <a:fillRect/>
          </a:stretch>
        </p:blipFill>
        <p:spPr>
          <a:xfrm>
            <a:off x="9960864" y="2879453"/>
            <a:ext cx="1282700" cy="393700"/>
          </a:xfrm>
          <a:prstGeom prst="rect">
            <a:avLst/>
          </a:prstGeom>
        </p:spPr>
      </p:pic>
      <p:pic>
        <p:nvPicPr>
          <p:cNvPr id="9" name="Picture 8">
            <a:extLst>
              <a:ext uri="{FF2B5EF4-FFF2-40B4-BE49-F238E27FC236}">
                <a16:creationId xmlns:a16="http://schemas.microsoft.com/office/drawing/2014/main" id="{4AB735DC-2B69-B44B-8178-22D29B169475}"/>
              </a:ext>
            </a:extLst>
          </p:cNvPr>
          <p:cNvPicPr>
            <a:picLocks noChangeAspect="1"/>
          </p:cNvPicPr>
          <p:nvPr/>
        </p:nvPicPr>
        <p:blipFill>
          <a:blip r:embed="rId4"/>
          <a:stretch>
            <a:fillRect/>
          </a:stretch>
        </p:blipFill>
        <p:spPr>
          <a:xfrm>
            <a:off x="9755777" y="3562713"/>
            <a:ext cx="1981200" cy="673100"/>
          </a:xfrm>
          <a:prstGeom prst="rect">
            <a:avLst/>
          </a:prstGeom>
        </p:spPr>
      </p:pic>
      <p:pic>
        <p:nvPicPr>
          <p:cNvPr id="10" name="Picture 9">
            <a:extLst>
              <a:ext uri="{FF2B5EF4-FFF2-40B4-BE49-F238E27FC236}">
                <a16:creationId xmlns:a16="http://schemas.microsoft.com/office/drawing/2014/main" id="{D33D62D6-4974-2D48-9E18-C37B1BC9B7F9}"/>
              </a:ext>
            </a:extLst>
          </p:cNvPr>
          <p:cNvPicPr>
            <a:picLocks noChangeAspect="1"/>
          </p:cNvPicPr>
          <p:nvPr/>
        </p:nvPicPr>
        <p:blipFill>
          <a:blip r:embed="rId5"/>
          <a:stretch>
            <a:fillRect/>
          </a:stretch>
        </p:blipFill>
        <p:spPr>
          <a:xfrm>
            <a:off x="9698627" y="4484878"/>
            <a:ext cx="2095500" cy="622300"/>
          </a:xfrm>
          <a:prstGeom prst="rect">
            <a:avLst/>
          </a:prstGeom>
        </p:spPr>
      </p:pic>
      <p:sp>
        <p:nvSpPr>
          <p:cNvPr id="11" name="TextBox 10">
            <a:extLst>
              <a:ext uri="{FF2B5EF4-FFF2-40B4-BE49-F238E27FC236}">
                <a16:creationId xmlns:a16="http://schemas.microsoft.com/office/drawing/2014/main" id="{513A2989-138D-DB4E-9897-7E97A6F7BD8F}"/>
              </a:ext>
            </a:extLst>
          </p:cNvPr>
          <p:cNvSpPr txBox="1"/>
          <p:nvPr/>
        </p:nvSpPr>
        <p:spPr>
          <a:xfrm>
            <a:off x="10311001" y="5603966"/>
            <a:ext cx="870751" cy="369332"/>
          </a:xfrm>
          <a:prstGeom prst="rect">
            <a:avLst/>
          </a:prstGeom>
          <a:noFill/>
        </p:spPr>
        <p:txBody>
          <a:bodyPr wrap="none" rtlCol="0">
            <a:spAutoFit/>
          </a:bodyPr>
          <a:lstStyle/>
          <a:p>
            <a:r>
              <a:rPr lang="en-US" dirty="0"/>
              <a:t>−0.175</a:t>
            </a:r>
          </a:p>
        </p:txBody>
      </p:sp>
    </p:spTree>
    <p:extLst>
      <p:ext uri="{BB962C8B-B14F-4D97-AF65-F5344CB8AC3E}">
        <p14:creationId xmlns:p14="http://schemas.microsoft.com/office/powerpoint/2010/main" val="15085948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D9C1B-3737-2E49-921B-F63160E0718B}"/>
              </a:ext>
            </a:extLst>
          </p:cNvPr>
          <p:cNvSpPr>
            <a:spLocks noGrp="1"/>
          </p:cNvSpPr>
          <p:nvPr>
            <p:ph type="title"/>
          </p:nvPr>
        </p:nvSpPr>
        <p:spPr>
          <a:xfrm>
            <a:off x="2231136" y="337675"/>
            <a:ext cx="7729728" cy="1188720"/>
          </a:xfrm>
        </p:spPr>
        <p:txBody>
          <a:bodyPr/>
          <a:lstStyle/>
          <a:p>
            <a:r>
              <a:rPr lang="en-US" dirty="0"/>
              <a:t>Pearson vs. Spearman</a:t>
            </a:r>
          </a:p>
        </p:txBody>
      </p:sp>
      <p:sp>
        <p:nvSpPr>
          <p:cNvPr id="3" name="Content Placeholder 2">
            <a:extLst>
              <a:ext uri="{FF2B5EF4-FFF2-40B4-BE49-F238E27FC236}">
                <a16:creationId xmlns:a16="http://schemas.microsoft.com/office/drawing/2014/main" id="{2A440A1B-4615-5E4C-9406-1D7CF039C430}"/>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9731098-53C8-6F44-B80D-AD72714926C5}"/>
              </a:ext>
            </a:extLst>
          </p:cNvPr>
          <p:cNvPicPr>
            <a:picLocks noChangeAspect="1"/>
          </p:cNvPicPr>
          <p:nvPr/>
        </p:nvPicPr>
        <p:blipFill>
          <a:blip r:embed="rId2"/>
          <a:stretch>
            <a:fillRect/>
          </a:stretch>
        </p:blipFill>
        <p:spPr>
          <a:xfrm>
            <a:off x="834934" y="2009492"/>
            <a:ext cx="4690655" cy="4440487"/>
          </a:xfrm>
          <a:prstGeom prst="rect">
            <a:avLst/>
          </a:prstGeom>
        </p:spPr>
      </p:pic>
      <p:pic>
        <p:nvPicPr>
          <p:cNvPr id="5" name="Picture 4">
            <a:extLst>
              <a:ext uri="{FF2B5EF4-FFF2-40B4-BE49-F238E27FC236}">
                <a16:creationId xmlns:a16="http://schemas.microsoft.com/office/drawing/2014/main" id="{F7B045E6-F9BC-AE4D-BEAA-FCDBDF2A87C1}"/>
              </a:ext>
            </a:extLst>
          </p:cNvPr>
          <p:cNvPicPr>
            <a:picLocks noChangeAspect="1"/>
          </p:cNvPicPr>
          <p:nvPr/>
        </p:nvPicPr>
        <p:blipFill>
          <a:blip r:embed="rId3"/>
          <a:stretch>
            <a:fillRect/>
          </a:stretch>
        </p:blipFill>
        <p:spPr>
          <a:xfrm>
            <a:off x="6448697" y="2009492"/>
            <a:ext cx="4572000" cy="4330700"/>
          </a:xfrm>
          <a:prstGeom prst="rect">
            <a:avLst/>
          </a:prstGeom>
        </p:spPr>
      </p:pic>
    </p:spTree>
    <p:extLst>
      <p:ext uri="{BB962C8B-B14F-4D97-AF65-F5344CB8AC3E}">
        <p14:creationId xmlns:p14="http://schemas.microsoft.com/office/powerpoint/2010/main" val="401354956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BBDFB-BDDE-7D47-AA29-57086A883322}"/>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819D4F9D-5674-1D40-8D90-AF8BD0D4FF5A}"/>
              </a:ext>
            </a:extLst>
          </p:cNvPr>
          <p:cNvSpPr>
            <a:spLocks noGrp="1"/>
          </p:cNvSpPr>
          <p:nvPr>
            <p:ph idx="1"/>
          </p:nvPr>
        </p:nvSpPr>
        <p:spPr>
          <a:xfrm>
            <a:off x="1254035" y="2638044"/>
            <a:ext cx="9953896" cy="3101983"/>
          </a:xfrm>
        </p:spPr>
        <p:txBody>
          <a:bodyPr>
            <a:noAutofit/>
          </a:bodyPr>
          <a:lstStyle/>
          <a:p>
            <a:r>
              <a:rPr lang="en-US" sz="3000" dirty="0"/>
              <a:t>Linear regression allows one to estimate a linear relationship between a dependent and independent variable.</a:t>
            </a:r>
          </a:p>
          <a:p>
            <a:r>
              <a:rPr lang="en-US" sz="3000" dirty="0"/>
              <a:t>Correlation coefficients allow the assessment of association between two variables if a dependent independent relationship is not evident.</a:t>
            </a:r>
          </a:p>
          <a:p>
            <a:r>
              <a:rPr lang="en-US" sz="3000" dirty="0"/>
              <a:t>Pearson method is used for numerical data</a:t>
            </a:r>
          </a:p>
          <a:p>
            <a:r>
              <a:rPr lang="en-US" sz="3000" dirty="0"/>
              <a:t>Spearman method is used for ranked data</a:t>
            </a:r>
          </a:p>
          <a:p>
            <a:endParaRPr lang="en-US" sz="3000" dirty="0"/>
          </a:p>
        </p:txBody>
      </p:sp>
    </p:spTree>
    <p:extLst>
      <p:ext uri="{BB962C8B-B14F-4D97-AF65-F5344CB8AC3E}">
        <p14:creationId xmlns:p14="http://schemas.microsoft.com/office/powerpoint/2010/main" val="7291563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DACA1-6A37-104F-8CE2-72EE8661E381}"/>
              </a:ext>
            </a:extLst>
          </p:cNvPr>
          <p:cNvSpPr>
            <a:spLocks noGrp="1"/>
          </p:cNvSpPr>
          <p:nvPr>
            <p:ph type="title"/>
          </p:nvPr>
        </p:nvSpPr>
        <p:spPr/>
        <p:txBody>
          <a:bodyPr/>
          <a:lstStyle/>
          <a:p>
            <a:r>
              <a:rPr lang="en-US" dirty="0"/>
              <a:t>Regression</a:t>
            </a:r>
          </a:p>
        </p:txBody>
      </p:sp>
      <p:sp>
        <p:nvSpPr>
          <p:cNvPr id="3" name="Content Placeholder 2">
            <a:extLst>
              <a:ext uri="{FF2B5EF4-FFF2-40B4-BE49-F238E27FC236}">
                <a16:creationId xmlns:a16="http://schemas.microsoft.com/office/drawing/2014/main" id="{C926B594-094D-534F-ACE8-96ABBCBBF9AB}"/>
              </a:ext>
            </a:extLst>
          </p:cNvPr>
          <p:cNvSpPr>
            <a:spLocks noGrp="1"/>
          </p:cNvSpPr>
          <p:nvPr>
            <p:ph idx="1"/>
          </p:nvPr>
        </p:nvSpPr>
        <p:spPr>
          <a:xfrm>
            <a:off x="1116281" y="2638044"/>
            <a:ext cx="9963397" cy="3101983"/>
          </a:xfrm>
        </p:spPr>
        <p:txBody>
          <a:bodyPr>
            <a:normAutofit/>
          </a:bodyPr>
          <a:lstStyle/>
          <a:p>
            <a:r>
              <a:rPr lang="en-US" sz="3000" dirty="0"/>
              <a:t>Also used to investigate relationships between continuous variables</a:t>
            </a:r>
          </a:p>
          <a:p>
            <a:r>
              <a:rPr lang="en-US" sz="3000" dirty="0"/>
              <a:t>Allows assessment of strengths of relationships in the data</a:t>
            </a:r>
          </a:p>
          <a:p>
            <a:r>
              <a:rPr lang="en-US" sz="3000" dirty="0"/>
              <a:t>Also allows determination of uncertainties in the models using confidence intervals</a:t>
            </a:r>
          </a:p>
          <a:p>
            <a:endParaRPr lang="en-US" sz="3000" dirty="0"/>
          </a:p>
        </p:txBody>
      </p:sp>
    </p:spTree>
    <p:extLst>
      <p:ext uri="{BB962C8B-B14F-4D97-AF65-F5344CB8AC3E}">
        <p14:creationId xmlns:p14="http://schemas.microsoft.com/office/powerpoint/2010/main" val="19000535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29CAFE4-3D85-2141-8D31-1AC922F91C52}"/>
              </a:ext>
            </a:extLst>
          </p:cNvPr>
          <p:cNvSpPr>
            <a:spLocks noGrp="1"/>
          </p:cNvSpPr>
          <p:nvPr>
            <p:ph type="title"/>
          </p:nvPr>
        </p:nvSpPr>
        <p:spPr/>
        <p:txBody>
          <a:bodyPr/>
          <a:lstStyle/>
          <a:p>
            <a:r>
              <a:rPr lang="en-US" dirty="0"/>
              <a:t>References</a:t>
            </a:r>
          </a:p>
        </p:txBody>
      </p:sp>
      <p:sp>
        <p:nvSpPr>
          <p:cNvPr id="6" name="Content Placeholder 5">
            <a:extLst>
              <a:ext uri="{FF2B5EF4-FFF2-40B4-BE49-F238E27FC236}">
                <a16:creationId xmlns:a16="http://schemas.microsoft.com/office/drawing/2014/main" id="{24F83C80-2710-D14E-BCF8-3C0970457887}"/>
              </a:ext>
            </a:extLst>
          </p:cNvPr>
          <p:cNvSpPr>
            <a:spLocks noGrp="1"/>
          </p:cNvSpPr>
          <p:nvPr>
            <p:ph idx="1"/>
          </p:nvPr>
        </p:nvSpPr>
        <p:spPr>
          <a:xfrm>
            <a:off x="627017" y="2638044"/>
            <a:ext cx="10241279" cy="3762756"/>
          </a:xfrm>
        </p:spPr>
        <p:txBody>
          <a:bodyPr/>
          <a:lstStyle/>
          <a:p>
            <a:r>
              <a:rPr lang="en-US" baseline="30000" dirty="0"/>
              <a:t>1</a:t>
            </a:r>
            <a:r>
              <a:rPr lang="en-US" dirty="0"/>
              <a:t>Stanton JM (2001): Galton, Pearson, and the Peas: A Brief History of Linear Regression for Statistics Instructors. Journal of Statistics Education 9:255.</a:t>
            </a:r>
          </a:p>
          <a:p>
            <a:r>
              <a:rPr lang="en-US" baseline="30000" dirty="0">
                <a:hlinkClick r:id="rId2"/>
              </a:rPr>
              <a:t>2</a:t>
            </a:r>
            <a:r>
              <a:rPr lang="en-US" dirty="0">
                <a:hlinkClick r:id="rId2"/>
              </a:rPr>
              <a:t>http://data.library.virginia.edu/diagnostic-plots/</a:t>
            </a:r>
            <a:endParaRPr lang="en-US" dirty="0"/>
          </a:p>
          <a:p>
            <a:r>
              <a:rPr lang="en-US" baseline="30000" dirty="0">
                <a:hlinkClick r:id="rId3"/>
              </a:rPr>
              <a:t>3</a:t>
            </a:r>
            <a:r>
              <a:rPr lang="en-US" dirty="0">
                <a:hlinkClick r:id="rId3"/>
              </a:rPr>
              <a:t>http://qingkaikong.blogspot.com/2017/01/signal-processing-how-autocorrelation.html</a:t>
            </a:r>
            <a:r>
              <a:rPr lang="en-US" dirty="0"/>
              <a:t> </a:t>
            </a:r>
          </a:p>
          <a:p>
            <a:r>
              <a:rPr lang="en-US" baseline="30000" dirty="0"/>
              <a:t>4</a:t>
            </a:r>
            <a:r>
              <a:rPr lang="en-US" dirty="0"/>
              <a:t>https://</a:t>
            </a:r>
            <a:r>
              <a:rPr lang="en-US" dirty="0" err="1"/>
              <a:t>stats.stackexchange.com</a:t>
            </a:r>
            <a:r>
              <a:rPr lang="en-US" dirty="0"/>
              <a:t>/questions/85560/shape-of-confidence-interval-for-predicted-values-in-linear-regression </a:t>
            </a:r>
          </a:p>
          <a:p>
            <a:r>
              <a:rPr lang="en-US" dirty="0">
                <a:hlinkClick r:id="rId4"/>
              </a:rPr>
              <a:t>https://en.wikipedia.org/wiki/Deming_regression</a:t>
            </a:r>
            <a:endParaRPr lang="en-US" dirty="0"/>
          </a:p>
          <a:p>
            <a:r>
              <a:rPr lang="en-US" dirty="0"/>
              <a:t>https://</a:t>
            </a:r>
            <a:r>
              <a:rPr lang="en-US" dirty="0" err="1"/>
              <a:t>en.wikipedia.org</a:t>
            </a:r>
            <a:r>
              <a:rPr lang="en-US" dirty="0"/>
              <a:t>/wiki/</a:t>
            </a:r>
            <a:r>
              <a:rPr lang="en-US" dirty="0" err="1"/>
              <a:t>Coefficient_of_determination</a:t>
            </a:r>
            <a:endParaRPr lang="en-US" dirty="0"/>
          </a:p>
          <a:p>
            <a:endParaRPr lang="en-US" dirty="0"/>
          </a:p>
        </p:txBody>
      </p:sp>
    </p:spTree>
    <p:extLst>
      <p:ext uri="{BB962C8B-B14F-4D97-AF65-F5344CB8AC3E}">
        <p14:creationId xmlns:p14="http://schemas.microsoft.com/office/powerpoint/2010/main" val="39117039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5DB84-ED59-9041-9A61-B033E2242543}"/>
              </a:ext>
            </a:extLst>
          </p:cNvPr>
          <p:cNvSpPr>
            <a:spLocks noGrp="1"/>
          </p:cNvSpPr>
          <p:nvPr>
            <p:ph type="title"/>
          </p:nvPr>
        </p:nvSpPr>
        <p:spPr/>
        <p:txBody>
          <a:bodyPr/>
          <a:lstStyle/>
          <a:p>
            <a:r>
              <a:rPr lang="en-US" dirty="0"/>
              <a:t>Regression</a:t>
            </a:r>
          </a:p>
        </p:txBody>
      </p:sp>
      <p:pic>
        <p:nvPicPr>
          <p:cNvPr id="5" name="Content Placeholder 4">
            <a:extLst>
              <a:ext uri="{FF2B5EF4-FFF2-40B4-BE49-F238E27FC236}">
                <a16:creationId xmlns:a16="http://schemas.microsoft.com/office/drawing/2014/main" id="{D61014E6-0939-2C48-BBEB-013FBD7926AD}"/>
              </a:ext>
            </a:extLst>
          </p:cNvPr>
          <p:cNvPicPr>
            <a:picLocks noGrp="1" noChangeAspect="1"/>
          </p:cNvPicPr>
          <p:nvPr>
            <p:ph idx="1"/>
          </p:nvPr>
        </p:nvPicPr>
        <p:blipFill>
          <a:blip r:embed="rId2"/>
          <a:stretch>
            <a:fillRect/>
          </a:stretch>
        </p:blipFill>
        <p:spPr>
          <a:xfrm>
            <a:off x="3521165" y="3450272"/>
            <a:ext cx="5149669" cy="1025911"/>
          </a:xfrm>
        </p:spPr>
      </p:pic>
      <p:sp>
        <p:nvSpPr>
          <p:cNvPr id="8" name="TextBox 7">
            <a:extLst>
              <a:ext uri="{FF2B5EF4-FFF2-40B4-BE49-F238E27FC236}">
                <a16:creationId xmlns:a16="http://schemas.microsoft.com/office/drawing/2014/main" id="{A595EA98-CA3F-2A4A-9EBE-32AF1514E7E0}"/>
              </a:ext>
            </a:extLst>
          </p:cNvPr>
          <p:cNvSpPr txBox="1"/>
          <p:nvPr/>
        </p:nvSpPr>
        <p:spPr>
          <a:xfrm>
            <a:off x="4153989" y="5238206"/>
            <a:ext cx="184731" cy="369332"/>
          </a:xfrm>
          <a:prstGeom prst="rect">
            <a:avLst/>
          </a:prstGeom>
          <a:noFill/>
        </p:spPr>
        <p:txBody>
          <a:bodyPr wrap="none" rtlCol="0">
            <a:spAutoFit/>
          </a:bodyPr>
          <a:lstStyle/>
          <a:p>
            <a:endParaRPr lang="en-US" dirty="0"/>
          </a:p>
        </p:txBody>
      </p:sp>
      <mc:AlternateContent xmlns:mc="http://schemas.openxmlformats.org/markup-compatibility/2006">
        <mc:Choice xmlns:a14="http://schemas.microsoft.com/office/drawing/2010/main" Requires="a14">
          <p:sp>
            <p:nvSpPr>
              <p:cNvPr id="9" name="Rectangle 8">
                <a:extLst>
                  <a:ext uri="{FF2B5EF4-FFF2-40B4-BE49-F238E27FC236}">
                    <a16:creationId xmlns:a16="http://schemas.microsoft.com/office/drawing/2014/main" id="{E3AFEFDC-3537-194C-BAC2-D37F1A213391}"/>
                  </a:ext>
                </a:extLst>
              </p:cNvPr>
              <p:cNvSpPr/>
              <p:nvPr/>
            </p:nvSpPr>
            <p:spPr>
              <a:xfrm>
                <a:off x="5270666" y="5053540"/>
                <a:ext cx="1080680" cy="1169551"/>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acc>
                        <m:accPr>
                          <m:chr m:val="̂"/>
                          <m:ctrlPr>
                            <a:rPr lang="en-US" sz="3500" i="1" smtClean="0">
                              <a:latin typeface="Cambria Math" panose="02040503050406030204" pitchFamily="18" charset="0"/>
                            </a:rPr>
                          </m:ctrlPr>
                        </m:accPr>
                        <m:e>
                          <m:r>
                            <a:rPr lang="en-US" sz="3500" i="1">
                              <a:latin typeface="Cambria Math" panose="02040503050406030204" pitchFamily="18" charset="0"/>
                            </a:rPr>
                            <m:t>𝑦</m:t>
                          </m:r>
                        </m:e>
                      </m:acc>
                      <m:r>
                        <a:rPr lang="en-US" sz="3500" i="1">
                          <a:latin typeface="Cambria Math" panose="02040503050406030204" pitchFamily="18" charset="0"/>
                        </a:rPr>
                        <m:t>, </m:t>
                      </m:r>
                      <m:acc>
                        <m:accPr>
                          <m:chr m:val="̂"/>
                          <m:ctrlPr>
                            <a:rPr lang="en-US" sz="3500" i="1">
                              <a:latin typeface="Cambria Math" panose="02040503050406030204" pitchFamily="18" charset="0"/>
                            </a:rPr>
                          </m:ctrlPr>
                        </m:accPr>
                        <m:e>
                          <m:r>
                            <a:rPr lang="en-US" sz="3500" i="1">
                              <a:latin typeface="Cambria Math" panose="02040503050406030204" pitchFamily="18" charset="0"/>
                            </a:rPr>
                            <m:t>𝑥</m:t>
                          </m:r>
                        </m:e>
                      </m:acc>
                      <m:r>
                        <a:rPr lang="en-US" sz="3500" i="1">
                          <a:latin typeface="Cambria Math" panose="02040503050406030204" pitchFamily="18" charset="0"/>
                        </a:rPr>
                        <m:t>;</m:t>
                      </m:r>
                    </m:oMath>
                  </m:oMathPara>
                </a14:m>
                <a:endParaRPr lang="en-US" sz="3500" i="1" dirty="0">
                  <a:latin typeface="Cambria Math" panose="02040503050406030204" pitchFamily="18" charset="0"/>
                </a:endParaRPr>
              </a:p>
              <a:p>
                <a14:m>
                  <m:oMathPara xmlns:m="http://schemas.openxmlformats.org/officeDocument/2006/math">
                    <m:oMathParaPr>
                      <m:jc m:val="centerGroup"/>
                    </m:oMathParaPr>
                    <m:oMath xmlns:m="http://schemas.openxmlformats.org/officeDocument/2006/math">
                      <m:r>
                        <a:rPr lang="en-US" sz="3500" i="1">
                          <a:latin typeface="Cambria Math" panose="02040503050406030204" pitchFamily="18" charset="0"/>
                        </a:rPr>
                        <m:t>𝑦</m:t>
                      </m:r>
                      <m:r>
                        <a:rPr lang="en-US" sz="3500" i="1">
                          <a:latin typeface="Cambria Math" panose="02040503050406030204" pitchFamily="18" charset="0"/>
                        </a:rPr>
                        <m:t>,</m:t>
                      </m:r>
                      <m:r>
                        <a:rPr lang="en-US" sz="3500" i="1">
                          <a:latin typeface="Cambria Math" panose="02040503050406030204" pitchFamily="18" charset="0"/>
                        </a:rPr>
                        <m:t>𝑥</m:t>
                      </m:r>
                    </m:oMath>
                  </m:oMathPara>
                </a14:m>
                <a:endParaRPr lang="en-US" sz="3500" dirty="0"/>
              </a:p>
            </p:txBody>
          </p:sp>
        </mc:Choice>
        <mc:Fallback>
          <p:sp>
            <p:nvSpPr>
              <p:cNvPr id="9" name="Rectangle 8">
                <a:extLst>
                  <a:ext uri="{FF2B5EF4-FFF2-40B4-BE49-F238E27FC236}">
                    <a16:creationId xmlns:a16="http://schemas.microsoft.com/office/drawing/2014/main" id="{E3AFEFDC-3537-194C-BAC2-D37F1A213391}"/>
                  </a:ext>
                </a:extLst>
              </p:cNvPr>
              <p:cNvSpPr>
                <a:spLocks noRot="1" noChangeAspect="1" noMove="1" noResize="1" noEditPoints="1" noAdjustHandles="1" noChangeArrowheads="1" noChangeShapeType="1" noTextEdit="1"/>
              </p:cNvSpPr>
              <p:nvPr/>
            </p:nvSpPr>
            <p:spPr>
              <a:xfrm>
                <a:off x="5270666" y="5053540"/>
                <a:ext cx="1080680" cy="1169551"/>
              </a:xfrm>
              <a:prstGeom prst="rect">
                <a:avLst/>
              </a:prstGeom>
              <a:blipFill>
                <a:blip r:embed="rId3"/>
                <a:stretch>
                  <a:fillRect t="-3226" b="-6452"/>
                </a:stretch>
              </a:blipFill>
            </p:spPr>
            <p:txBody>
              <a:bodyPr/>
              <a:lstStyle/>
              <a:p>
                <a:r>
                  <a:rPr lang="en-US">
                    <a:noFill/>
                  </a:rPr>
                  <a:t> </a:t>
                </a:r>
              </a:p>
            </p:txBody>
          </p:sp>
        </mc:Fallback>
      </mc:AlternateContent>
    </p:spTree>
    <p:extLst>
      <p:ext uri="{BB962C8B-B14F-4D97-AF65-F5344CB8AC3E}">
        <p14:creationId xmlns:p14="http://schemas.microsoft.com/office/powerpoint/2010/main" val="10693590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24290-A50F-874A-9703-E766363D8C79}"/>
              </a:ext>
            </a:extLst>
          </p:cNvPr>
          <p:cNvSpPr>
            <a:spLocks noGrp="1"/>
          </p:cNvSpPr>
          <p:nvPr>
            <p:ph type="title"/>
          </p:nvPr>
        </p:nvSpPr>
        <p:spPr>
          <a:xfrm>
            <a:off x="2184837" y="212337"/>
            <a:ext cx="7729728" cy="1188720"/>
          </a:xfrm>
        </p:spPr>
        <p:txBody>
          <a:bodyPr/>
          <a:lstStyle/>
          <a:p>
            <a:r>
              <a:rPr lang="en-US" dirty="0"/>
              <a:t>Least </a:t>
            </a:r>
            <a:r>
              <a:rPr lang="en-US" dirty="0" err="1"/>
              <a:t>SquAres</a:t>
            </a:r>
            <a:r>
              <a:rPr lang="en-US" dirty="0"/>
              <a:t> </a:t>
            </a:r>
            <a:r>
              <a:rPr lang="en-US" dirty="0" err="1"/>
              <a:t>FitTING</a:t>
            </a:r>
            <a:r>
              <a:rPr lang="en-US" dirty="0"/>
              <a:t> </a:t>
            </a:r>
          </a:p>
        </p:txBody>
      </p:sp>
      <p:sp>
        <p:nvSpPr>
          <p:cNvPr id="3" name="Content Placeholder 2">
            <a:extLst>
              <a:ext uri="{FF2B5EF4-FFF2-40B4-BE49-F238E27FC236}">
                <a16:creationId xmlns:a16="http://schemas.microsoft.com/office/drawing/2014/main" id="{B458674C-2574-DE4F-99F9-69F6C5F93DC3}"/>
              </a:ext>
            </a:extLst>
          </p:cNvPr>
          <p:cNvSpPr>
            <a:spLocks noGrp="1"/>
          </p:cNvSpPr>
          <p:nvPr>
            <p:ph sz="half" idx="1"/>
          </p:nvPr>
        </p:nvSpPr>
        <p:spPr>
          <a:xfrm>
            <a:off x="532436" y="2048719"/>
            <a:ext cx="5321248" cy="4565810"/>
          </a:xfrm>
        </p:spPr>
        <p:txBody>
          <a:bodyPr>
            <a:normAutofit/>
          </a:bodyPr>
          <a:lstStyle/>
          <a:p>
            <a:r>
              <a:rPr lang="en-US" sz="3000" dirty="0"/>
              <a:t>Reducing “error”, as measure by the summation of squared residuals</a:t>
            </a:r>
            <a:endParaRPr lang="en-US" sz="2400" b="0" i="1" dirty="0">
              <a:latin typeface="Cambria Math" panose="02040503050406030204" pitchFamily="18" charset="0"/>
            </a:endParaRPr>
          </a:p>
          <a:p>
            <a:pPr marL="0" indent="0">
              <a:buNone/>
            </a:pPr>
            <a:endParaRPr lang="en-US" sz="3200" dirty="0"/>
          </a:p>
          <a:p>
            <a:pPr marL="0" indent="0">
              <a:buNone/>
            </a:pPr>
            <a:endParaRPr lang="en-US" sz="3200" i="1" dirty="0">
              <a:latin typeface="Cambria Math" panose="02040503050406030204" pitchFamily="18" charset="0"/>
            </a:endParaRPr>
          </a:p>
          <a:p>
            <a:pPr marL="0" indent="0">
              <a:buNone/>
            </a:pPr>
            <a:endParaRPr lang="en-US" sz="3200" dirty="0"/>
          </a:p>
          <a:p>
            <a:pPr/>
            <a:endParaRPr lang="en-US" sz="3200" dirty="0"/>
          </a:p>
        </p:txBody>
      </p:sp>
      <p:sp>
        <p:nvSpPr>
          <p:cNvPr id="16" name="Content Placeholder 15">
            <a:extLst>
              <a:ext uri="{FF2B5EF4-FFF2-40B4-BE49-F238E27FC236}">
                <a16:creationId xmlns:a16="http://schemas.microsoft.com/office/drawing/2014/main" id="{363249E9-9B38-864A-8504-63D2B2E66A14}"/>
              </a:ext>
            </a:extLst>
          </p:cNvPr>
          <p:cNvSpPr>
            <a:spLocks noGrp="1"/>
          </p:cNvSpPr>
          <p:nvPr>
            <p:ph sz="half" idx="2"/>
          </p:nvPr>
        </p:nvSpPr>
        <p:spPr/>
        <p:txBody>
          <a:bodyPr>
            <a:normAutofit/>
          </a:bodyPr>
          <a:lstStyle/>
          <a:p>
            <a:endParaRPr lang="en-US"/>
          </a:p>
        </p:txBody>
      </p:sp>
      <p:pic>
        <p:nvPicPr>
          <p:cNvPr id="6" name="Picture 5">
            <a:extLst>
              <a:ext uri="{FF2B5EF4-FFF2-40B4-BE49-F238E27FC236}">
                <a16:creationId xmlns:a16="http://schemas.microsoft.com/office/drawing/2014/main" id="{44E062D1-A660-984D-8AF3-28B44819958C}"/>
              </a:ext>
            </a:extLst>
          </p:cNvPr>
          <p:cNvPicPr>
            <a:picLocks noChangeAspect="1"/>
          </p:cNvPicPr>
          <p:nvPr/>
        </p:nvPicPr>
        <p:blipFill>
          <a:blip r:embed="rId2"/>
          <a:stretch>
            <a:fillRect/>
          </a:stretch>
        </p:blipFill>
        <p:spPr>
          <a:xfrm>
            <a:off x="6338315" y="2048719"/>
            <a:ext cx="4914400" cy="4289545"/>
          </a:xfrm>
          <a:prstGeom prst="rect">
            <a:avLst/>
          </a:prstGeom>
        </p:spPr>
      </p:pic>
      <p:sp>
        <p:nvSpPr>
          <p:cNvPr id="13" name="TextBox 12">
            <a:extLst>
              <a:ext uri="{FF2B5EF4-FFF2-40B4-BE49-F238E27FC236}">
                <a16:creationId xmlns:a16="http://schemas.microsoft.com/office/drawing/2014/main" id="{2814B825-B45C-584D-B75F-F129A3EDADDA}"/>
              </a:ext>
            </a:extLst>
          </p:cNvPr>
          <p:cNvSpPr txBox="1"/>
          <p:nvPr/>
        </p:nvSpPr>
        <p:spPr>
          <a:xfrm>
            <a:off x="2673752" y="3321934"/>
            <a:ext cx="184731" cy="369332"/>
          </a:xfrm>
          <a:prstGeom prst="rect">
            <a:avLst/>
          </a:prstGeom>
          <a:noFill/>
        </p:spPr>
        <p:txBody>
          <a:bodyPr wrap="none" rtlCol="0">
            <a:spAutoFit/>
          </a:bodyPr>
          <a:lstStyle/>
          <a:p>
            <a:endParaRPr lang="en-US" dirty="0"/>
          </a:p>
        </p:txBody>
      </p:sp>
      <p:pic>
        <p:nvPicPr>
          <p:cNvPr id="7" name="Picture 6">
            <a:extLst>
              <a:ext uri="{FF2B5EF4-FFF2-40B4-BE49-F238E27FC236}">
                <a16:creationId xmlns:a16="http://schemas.microsoft.com/office/drawing/2014/main" id="{00FFED59-F472-674A-A886-09A4EBE3DB19}"/>
              </a:ext>
            </a:extLst>
          </p:cNvPr>
          <p:cNvPicPr>
            <a:picLocks noChangeAspect="1"/>
          </p:cNvPicPr>
          <p:nvPr/>
        </p:nvPicPr>
        <p:blipFill>
          <a:blip r:embed="rId3"/>
          <a:stretch>
            <a:fillRect/>
          </a:stretch>
        </p:blipFill>
        <p:spPr>
          <a:xfrm>
            <a:off x="710184" y="3782865"/>
            <a:ext cx="5143500" cy="1231900"/>
          </a:xfrm>
          <a:prstGeom prst="rect">
            <a:avLst/>
          </a:prstGeom>
        </p:spPr>
      </p:pic>
    </p:spTree>
    <p:extLst>
      <p:ext uri="{BB962C8B-B14F-4D97-AF65-F5344CB8AC3E}">
        <p14:creationId xmlns:p14="http://schemas.microsoft.com/office/powerpoint/2010/main" val="12115203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F71B6-2AB7-EF40-9C41-9345D047DF21}"/>
              </a:ext>
            </a:extLst>
          </p:cNvPr>
          <p:cNvSpPr>
            <a:spLocks noGrp="1"/>
          </p:cNvSpPr>
          <p:nvPr>
            <p:ph type="title"/>
          </p:nvPr>
        </p:nvSpPr>
        <p:spPr>
          <a:xfrm>
            <a:off x="2714462" y="298486"/>
            <a:ext cx="6664669" cy="1060051"/>
          </a:xfrm>
        </p:spPr>
        <p:txBody>
          <a:bodyPr/>
          <a:lstStyle/>
          <a:p>
            <a:r>
              <a:rPr lang="en-US" dirty="0"/>
              <a:t>significance</a:t>
            </a:r>
          </a:p>
        </p:txBody>
      </p:sp>
      <p:pic>
        <p:nvPicPr>
          <p:cNvPr id="6" name="Content Placeholder 5">
            <a:extLst>
              <a:ext uri="{FF2B5EF4-FFF2-40B4-BE49-F238E27FC236}">
                <a16:creationId xmlns:a16="http://schemas.microsoft.com/office/drawing/2014/main" id="{7A250165-536D-354B-9AD7-CC3092C5A331}"/>
              </a:ext>
            </a:extLst>
          </p:cNvPr>
          <p:cNvPicPr>
            <a:picLocks noGrp="1" noChangeAspect="1"/>
          </p:cNvPicPr>
          <p:nvPr>
            <p:ph sz="half" idx="1"/>
          </p:nvPr>
        </p:nvPicPr>
        <p:blipFill>
          <a:blip r:embed="rId2"/>
          <a:stretch>
            <a:fillRect/>
          </a:stretch>
        </p:blipFill>
        <p:spPr>
          <a:xfrm>
            <a:off x="1242855" y="2996018"/>
            <a:ext cx="2475933" cy="1602916"/>
          </a:xfrm>
        </p:spPr>
      </p:pic>
      <p:sp>
        <p:nvSpPr>
          <p:cNvPr id="4" name="Content Placeholder 3">
            <a:extLst>
              <a:ext uri="{FF2B5EF4-FFF2-40B4-BE49-F238E27FC236}">
                <a16:creationId xmlns:a16="http://schemas.microsoft.com/office/drawing/2014/main" id="{33DDA84A-9899-1645-8078-0B5AF16093C6}"/>
              </a:ext>
            </a:extLst>
          </p:cNvPr>
          <p:cNvSpPr>
            <a:spLocks noGrp="1"/>
          </p:cNvSpPr>
          <p:nvPr>
            <p:ph sz="half" idx="2"/>
          </p:nvPr>
        </p:nvSpPr>
        <p:spPr>
          <a:xfrm>
            <a:off x="4820194" y="1854926"/>
            <a:ext cx="6792685" cy="3885100"/>
          </a:xfrm>
        </p:spPr>
        <p:txBody>
          <a:bodyPr>
            <a:noAutofit/>
          </a:bodyPr>
          <a:lstStyle/>
          <a:p>
            <a:r>
              <a:rPr lang="en-US" sz="3000" dirty="0"/>
              <a:t> It is usually of prime interest to test the null hypothesis that b =  0 since that would imply that the line was horizontal and thus that the </a:t>
            </a:r>
            <a:r>
              <a:rPr lang="en-US" sz="3000" dirty="0" err="1"/>
              <a:t>ys</a:t>
            </a:r>
            <a:r>
              <a:rPr lang="en-US" sz="3000" dirty="0"/>
              <a:t> have a distribution that is the same, whatever the value of x. You can compute </a:t>
            </a:r>
            <a:r>
              <a:rPr lang="en-US" sz="3000" b="1" dirty="0"/>
              <a:t>one-sample t -test </a:t>
            </a:r>
            <a:r>
              <a:rPr lang="en-US" sz="3000" dirty="0"/>
              <a:t>for that hypothesis simply by dividing the estimate by its standard error</a:t>
            </a:r>
          </a:p>
          <a:p>
            <a:r>
              <a:rPr lang="en-US" sz="3000" dirty="0"/>
              <a:t>line 24</a:t>
            </a:r>
          </a:p>
          <a:p>
            <a:endParaRPr lang="en-US" sz="3000" dirty="0"/>
          </a:p>
          <a:p>
            <a:endParaRPr lang="en-US" sz="3000" dirty="0"/>
          </a:p>
          <a:p>
            <a:endParaRPr lang="en-US" sz="3000" dirty="0"/>
          </a:p>
        </p:txBody>
      </p:sp>
    </p:spTree>
    <p:extLst>
      <p:ext uri="{BB962C8B-B14F-4D97-AF65-F5344CB8AC3E}">
        <p14:creationId xmlns:p14="http://schemas.microsoft.com/office/powerpoint/2010/main" val="42182914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CC16A-9C70-D644-A6CF-49BF460AF666}"/>
              </a:ext>
            </a:extLst>
          </p:cNvPr>
          <p:cNvSpPr>
            <a:spLocks noGrp="1"/>
          </p:cNvSpPr>
          <p:nvPr>
            <p:ph type="title"/>
          </p:nvPr>
        </p:nvSpPr>
        <p:spPr/>
        <p:txBody>
          <a:bodyPr>
            <a:normAutofit/>
          </a:bodyPr>
          <a:lstStyle/>
          <a:p>
            <a:r>
              <a:rPr lang="en-US" dirty="0"/>
              <a:t>Assumptions for</a:t>
            </a:r>
            <a:br>
              <a:rPr lang="en-US" dirty="0"/>
            </a:br>
            <a:r>
              <a:rPr lang="en-US" dirty="0"/>
              <a:t>Linear Regression</a:t>
            </a:r>
          </a:p>
        </p:txBody>
      </p:sp>
      <p:sp>
        <p:nvSpPr>
          <p:cNvPr id="3" name="Content Placeholder 2">
            <a:extLst>
              <a:ext uri="{FF2B5EF4-FFF2-40B4-BE49-F238E27FC236}">
                <a16:creationId xmlns:a16="http://schemas.microsoft.com/office/drawing/2014/main" id="{E369C2F4-8DCA-7645-B26F-EF68D66B259B}"/>
              </a:ext>
            </a:extLst>
          </p:cNvPr>
          <p:cNvSpPr>
            <a:spLocks noGrp="1"/>
          </p:cNvSpPr>
          <p:nvPr>
            <p:ph idx="1"/>
          </p:nvPr>
        </p:nvSpPr>
        <p:spPr>
          <a:xfrm>
            <a:off x="1021278" y="2638044"/>
            <a:ext cx="9429008" cy="3101983"/>
          </a:xfrm>
        </p:spPr>
        <p:txBody>
          <a:bodyPr>
            <a:noAutofit/>
          </a:bodyPr>
          <a:lstStyle/>
          <a:p>
            <a:r>
              <a:rPr lang="en-US" sz="3000" b="1" i="1" dirty="0"/>
              <a:t>Linearity</a:t>
            </a:r>
            <a:r>
              <a:rPr lang="en-US" sz="3000" dirty="0"/>
              <a:t> of the relationship between dependent and independent variables</a:t>
            </a:r>
          </a:p>
          <a:p>
            <a:r>
              <a:rPr lang="en-US" sz="3000" b="1" i="1" dirty="0"/>
              <a:t>Independence</a:t>
            </a:r>
            <a:r>
              <a:rPr lang="en-US" sz="3000" dirty="0"/>
              <a:t> of the errors (no serial correlation)</a:t>
            </a:r>
          </a:p>
          <a:p>
            <a:r>
              <a:rPr lang="en-US" sz="3000" b="1" i="1" dirty="0"/>
              <a:t>Normality</a:t>
            </a:r>
            <a:r>
              <a:rPr lang="en-US" sz="3000" dirty="0"/>
              <a:t> of the error distribution.</a:t>
            </a:r>
          </a:p>
          <a:p>
            <a:r>
              <a:rPr lang="en-US" sz="3000" b="1" i="1" dirty="0"/>
              <a:t>Homoscedasticity</a:t>
            </a:r>
            <a:r>
              <a:rPr lang="en-US" sz="3000" dirty="0"/>
              <a:t> (constant variance) of the errors</a:t>
            </a:r>
          </a:p>
          <a:p>
            <a:endParaRPr lang="en-US" sz="3000" dirty="0"/>
          </a:p>
          <a:p>
            <a:endParaRPr lang="en-US" sz="3000" dirty="0"/>
          </a:p>
        </p:txBody>
      </p:sp>
    </p:spTree>
    <p:extLst>
      <p:ext uri="{BB962C8B-B14F-4D97-AF65-F5344CB8AC3E}">
        <p14:creationId xmlns:p14="http://schemas.microsoft.com/office/powerpoint/2010/main" val="33639224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7B02E4A-7A89-8543-ADBE-F47EA541F96B}"/>
              </a:ext>
            </a:extLst>
          </p:cNvPr>
          <p:cNvSpPr>
            <a:spLocks noGrp="1"/>
          </p:cNvSpPr>
          <p:nvPr>
            <p:ph type="title"/>
          </p:nvPr>
        </p:nvSpPr>
        <p:spPr>
          <a:xfrm>
            <a:off x="2243011" y="150088"/>
            <a:ext cx="7729728" cy="1188720"/>
          </a:xfrm>
        </p:spPr>
        <p:txBody>
          <a:bodyPr/>
          <a:lstStyle/>
          <a:p>
            <a:r>
              <a:rPr lang="en-US" dirty="0"/>
              <a:t>Anscombe's quartet</a:t>
            </a:r>
          </a:p>
        </p:txBody>
      </p:sp>
      <p:sp>
        <p:nvSpPr>
          <p:cNvPr id="3" name="Content Placeholder 2">
            <a:extLst>
              <a:ext uri="{FF2B5EF4-FFF2-40B4-BE49-F238E27FC236}">
                <a16:creationId xmlns:a16="http://schemas.microsoft.com/office/drawing/2014/main" id="{5622EF65-4AB6-1942-B621-C18EC25BD9D3}"/>
              </a:ext>
            </a:extLst>
          </p:cNvPr>
          <p:cNvSpPr>
            <a:spLocks noGrp="1"/>
          </p:cNvSpPr>
          <p:nvPr>
            <p:ph sz="half" idx="1"/>
          </p:nvPr>
        </p:nvSpPr>
        <p:spPr>
          <a:xfrm>
            <a:off x="299377" y="2246158"/>
            <a:ext cx="4650575" cy="3276817"/>
          </a:xfrm>
        </p:spPr>
        <p:txBody>
          <a:bodyPr>
            <a:noAutofit/>
          </a:bodyPr>
          <a:lstStyle/>
          <a:p>
            <a:r>
              <a:rPr lang="en-US" sz="3000" dirty="0"/>
              <a:t>Comprises four datasets that have nearly identical simple descriptive statistics, yet appear very different when graphed.</a:t>
            </a:r>
          </a:p>
          <a:p>
            <a:endParaRPr lang="en-US" sz="3000" dirty="0"/>
          </a:p>
          <a:p>
            <a:r>
              <a:rPr lang="en-US" sz="3000" dirty="0"/>
              <a:t>Always plot the data!</a:t>
            </a:r>
          </a:p>
        </p:txBody>
      </p:sp>
      <p:sp>
        <p:nvSpPr>
          <p:cNvPr id="9" name="Content Placeholder 8">
            <a:extLst>
              <a:ext uri="{FF2B5EF4-FFF2-40B4-BE49-F238E27FC236}">
                <a16:creationId xmlns:a16="http://schemas.microsoft.com/office/drawing/2014/main" id="{E0B314B4-32C3-DA47-A5DE-DAAD09716C77}"/>
              </a:ext>
            </a:extLst>
          </p:cNvPr>
          <p:cNvSpPr>
            <a:spLocks noGrp="1"/>
          </p:cNvSpPr>
          <p:nvPr>
            <p:ph sz="half" idx="2"/>
          </p:nvPr>
        </p:nvSpPr>
        <p:spPr/>
        <p:txBody>
          <a:bodyPr/>
          <a:lstStyle/>
          <a:p>
            <a:endParaRPr lang="en-US"/>
          </a:p>
        </p:txBody>
      </p:sp>
      <p:pic>
        <p:nvPicPr>
          <p:cNvPr id="7" name="Picture 6">
            <a:extLst>
              <a:ext uri="{FF2B5EF4-FFF2-40B4-BE49-F238E27FC236}">
                <a16:creationId xmlns:a16="http://schemas.microsoft.com/office/drawing/2014/main" id="{0AD013C0-BF9A-B540-B968-863DF0DF644C}"/>
              </a:ext>
            </a:extLst>
          </p:cNvPr>
          <p:cNvPicPr>
            <a:picLocks noChangeAspect="1"/>
          </p:cNvPicPr>
          <p:nvPr/>
        </p:nvPicPr>
        <p:blipFill>
          <a:blip r:embed="rId2"/>
          <a:stretch>
            <a:fillRect/>
          </a:stretch>
        </p:blipFill>
        <p:spPr>
          <a:xfrm>
            <a:off x="5484521" y="1579485"/>
            <a:ext cx="6384470" cy="4643251"/>
          </a:xfrm>
          <a:prstGeom prst="rect">
            <a:avLst/>
          </a:prstGeom>
        </p:spPr>
      </p:pic>
      <p:sp>
        <p:nvSpPr>
          <p:cNvPr id="10" name="TextBox 9">
            <a:extLst>
              <a:ext uri="{FF2B5EF4-FFF2-40B4-BE49-F238E27FC236}">
                <a16:creationId xmlns:a16="http://schemas.microsoft.com/office/drawing/2014/main" id="{C459D060-2465-B940-AE35-0E0C0767B189}"/>
              </a:ext>
            </a:extLst>
          </p:cNvPr>
          <p:cNvSpPr txBox="1"/>
          <p:nvPr/>
        </p:nvSpPr>
        <p:spPr>
          <a:xfrm>
            <a:off x="6338315" y="6340980"/>
            <a:ext cx="5195653" cy="246221"/>
          </a:xfrm>
          <a:prstGeom prst="rect">
            <a:avLst/>
          </a:prstGeom>
          <a:noFill/>
        </p:spPr>
        <p:txBody>
          <a:bodyPr wrap="none" rtlCol="0">
            <a:spAutoFit/>
          </a:bodyPr>
          <a:lstStyle/>
          <a:p>
            <a:r>
              <a:rPr lang="en-US" sz="1000" dirty="0"/>
              <a:t>https://</a:t>
            </a:r>
            <a:r>
              <a:rPr lang="en-US" sz="1000" dirty="0" err="1"/>
              <a:t>en.wikipedia.org</a:t>
            </a:r>
            <a:r>
              <a:rPr lang="en-US" sz="1000" dirty="0"/>
              <a:t>/wiki/Anscombe%27s_quartet#/media/File:Anscombe%27s_quartet_3.svg</a:t>
            </a:r>
          </a:p>
        </p:txBody>
      </p:sp>
    </p:spTree>
    <p:extLst>
      <p:ext uri="{BB962C8B-B14F-4D97-AF65-F5344CB8AC3E}">
        <p14:creationId xmlns:p14="http://schemas.microsoft.com/office/powerpoint/2010/main" val="211862156"/>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{0909B30C-85E9-3241-85F2-B865033497C8}tf10001120</Template>
  <TotalTime>1404</TotalTime>
  <Words>946</Words>
  <Application>Microsoft Macintosh PowerPoint</Application>
  <PresentationFormat>Widescreen</PresentationFormat>
  <Paragraphs>112</Paragraphs>
  <Slides>40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40</vt:i4>
      </vt:variant>
    </vt:vector>
  </HeadingPairs>
  <TitlesOfParts>
    <vt:vector size="44" baseType="lpstr">
      <vt:lpstr>Arial</vt:lpstr>
      <vt:lpstr>Cambria Math</vt:lpstr>
      <vt:lpstr>Gill Sans MT</vt:lpstr>
      <vt:lpstr>Parcel</vt:lpstr>
      <vt:lpstr>Linear Regression &amp; Correlation</vt:lpstr>
      <vt:lpstr>History</vt:lpstr>
      <vt:lpstr>Correlation</vt:lpstr>
      <vt:lpstr>Regression</vt:lpstr>
      <vt:lpstr>Regression</vt:lpstr>
      <vt:lpstr>Least SquAres FitTING </vt:lpstr>
      <vt:lpstr>significance</vt:lpstr>
      <vt:lpstr>Assumptions for Linear Regression</vt:lpstr>
      <vt:lpstr>Anscombe's quartet</vt:lpstr>
      <vt:lpstr>Independence of Errors</vt:lpstr>
      <vt:lpstr>PowerPoint Presentation</vt:lpstr>
      <vt:lpstr>Independence of Errors</vt:lpstr>
      <vt:lpstr>Independence OF ERRORs</vt:lpstr>
      <vt:lpstr>Normality</vt:lpstr>
      <vt:lpstr>Homoscedasticity</vt:lpstr>
      <vt:lpstr>PowerPoint Presentation</vt:lpstr>
      <vt:lpstr>Cooks Distance</vt:lpstr>
      <vt:lpstr>Cooks Distance</vt:lpstr>
      <vt:lpstr>PowerPoint Presentation</vt:lpstr>
      <vt:lpstr>Confidence &amp; PREdiction intervals</vt:lpstr>
      <vt:lpstr>Mean</vt:lpstr>
      <vt:lpstr>PowerPoint Presentation</vt:lpstr>
      <vt:lpstr>PowerPoint Presentation</vt:lpstr>
      <vt:lpstr>PowerPoint Presentation</vt:lpstr>
      <vt:lpstr>PowerPoint Presentation</vt:lpstr>
      <vt:lpstr>Deming Regression</vt:lpstr>
      <vt:lpstr>Deming Regression</vt:lpstr>
      <vt:lpstr>Correlation</vt:lpstr>
      <vt:lpstr>Pearson Correlation</vt:lpstr>
      <vt:lpstr>Pearson Correlation</vt:lpstr>
      <vt:lpstr>PowerPoint Presentation</vt:lpstr>
      <vt:lpstr>Coefficient of Determination (Explained Variance)</vt:lpstr>
      <vt:lpstr>CORRELATION VS. regression</vt:lpstr>
      <vt:lpstr>Spearman Correlation, </vt:lpstr>
      <vt:lpstr>Monotonicity</vt:lpstr>
      <vt:lpstr>Example</vt:lpstr>
      <vt:lpstr>Example</vt:lpstr>
      <vt:lpstr>Pearson vs. Spearman</vt:lpstr>
      <vt:lpstr>Summary</vt:lpstr>
      <vt:lpstr>References</vt:lpstr>
    </vt:vector>
  </TitlesOfParts>
  <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Linear Regression &amp; Correlation</dc:title>
  <dc:creator>Microsoft Office User</dc:creator>
  <cp:lastModifiedBy>Microsoft Office User</cp:lastModifiedBy>
  <cp:revision>33</cp:revision>
  <dcterms:created xsi:type="dcterms:W3CDTF">2018-05-18T16:41:11Z</dcterms:created>
  <dcterms:modified xsi:type="dcterms:W3CDTF">2018-05-21T18:59:58Z</dcterms:modified>
</cp:coreProperties>
</file>

<file path=docProps/thumbnail.jpeg>
</file>